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29"/>
  </p:notesMasterIdLst>
  <p:sldIdLst>
    <p:sldId id="257" r:id="rId2"/>
    <p:sldId id="275" r:id="rId3"/>
    <p:sldId id="289" r:id="rId4"/>
    <p:sldId id="298" r:id="rId5"/>
    <p:sldId id="271" r:id="rId6"/>
    <p:sldId id="272" r:id="rId7"/>
    <p:sldId id="270" r:id="rId8"/>
    <p:sldId id="274" r:id="rId9"/>
    <p:sldId id="285" r:id="rId10"/>
    <p:sldId id="279" r:id="rId11"/>
    <p:sldId id="291" r:id="rId12"/>
    <p:sldId id="276" r:id="rId13"/>
    <p:sldId id="277" r:id="rId14"/>
    <p:sldId id="281" r:id="rId15"/>
    <p:sldId id="295" r:id="rId16"/>
    <p:sldId id="293" r:id="rId17"/>
    <p:sldId id="284" r:id="rId18"/>
    <p:sldId id="288" r:id="rId19"/>
    <p:sldId id="299" r:id="rId20"/>
    <p:sldId id="290" r:id="rId21"/>
    <p:sldId id="301" r:id="rId22"/>
    <p:sldId id="292" r:id="rId23"/>
    <p:sldId id="302" r:id="rId24"/>
    <p:sldId id="266" r:id="rId25"/>
    <p:sldId id="283" r:id="rId26"/>
    <p:sldId id="282" r:id="rId27"/>
    <p:sldId id="262" r:id="rId28"/>
  </p:sldIdLst>
  <p:sldSz cx="12192000" cy="6858000"/>
  <p:notesSz cx="6858000" cy="9144000"/>
  <p:embeddedFontLst>
    <p:embeddedFont>
      <p:font typeface="Acumin Pro" panose="020B0604020202020204" charset="0"/>
      <p:regular r:id="rId30"/>
      <p:bold r:id="rId31"/>
      <p:italic r:id="rId32"/>
      <p:boldItalic r:id="rId33"/>
    </p:embeddedFont>
    <p:embeddedFont>
      <p:font typeface="Aptos Narrow" panose="020B0004020202020204" pitchFamily="34" charset="0"/>
      <p:regular r:id="rId34"/>
      <p:bold r:id="rId35"/>
      <p:italic r:id="rId36"/>
      <p:boldItalic r:id="rId37"/>
    </p:embeddedFont>
    <p:embeddedFont>
      <p:font typeface="Canva Sans" panose="020B0604020202020204" charset="0"/>
      <p:regular r:id="rId38"/>
      <p:bold r:id="rId39"/>
      <p:italic r:id="rId40"/>
      <p:boldItalic r:id="rId41"/>
    </p:embeddedFont>
    <p:embeddedFont>
      <p:font typeface="Canva Sans Bold" panose="020B0604020202020204" charset="0"/>
      <p:regular r:id="rId42"/>
      <p:bold r:id="rId43"/>
      <p:italic r:id="rId44"/>
      <p:boldItalic r:id="rId45"/>
    </p:embeddedFont>
    <p:embeddedFont>
      <p:font typeface="DM Sans Bold" pitchFamily="2" charset="0"/>
      <p:regular r:id="rId46"/>
      <p:bold r:id="rId47"/>
      <p:italic r:id="rId48"/>
      <p:boldItalic r:id="rId49"/>
    </p:embeddedFont>
    <p:embeddedFont>
      <p:font typeface="Franklin Gothic Book" panose="020B0503020102020204" pitchFamily="34" charset="0"/>
      <p:regular r:id="rId50"/>
      <p:italic r:id="rId51"/>
    </p:embeddedFont>
    <p:embeddedFont>
      <p:font typeface="Franklin Gothic Demi" panose="020B0703020102020204" pitchFamily="34" charset="0"/>
      <p:regular r:id="rId52"/>
      <p:bold r:id="rId53"/>
      <p:italic r:id="rId54"/>
      <p:boldItalic r:id="rId55"/>
    </p:embeddedFont>
    <p:embeddedFont>
      <p:font typeface="Franklin Gothic Medium" panose="020B0603020102020204" pitchFamily="34" charset="0"/>
      <p:regular r:id="rId56"/>
      <p:italic r:id="rId57"/>
    </p:embeddedFont>
    <p:embeddedFont>
      <p:font typeface="Maven Pro Regular" panose="020B0604020202020204" charset="0"/>
      <p:regular r:id="rId58"/>
      <p:bold r:id="rId59"/>
      <p:italic r:id="rId60"/>
      <p:boldItalic r:id="rId61"/>
    </p:embeddedFont>
    <p:embeddedFont>
      <p:font typeface="Open Sauce Bold" panose="020B0604020202020204" charset="0"/>
      <p:regular r:id="rId62"/>
      <p:bold r:id="rId63"/>
      <p:italic r:id="rId64"/>
      <p:boldItalic r:id="rId6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7376"/>
    <a:srgbClr val="BDE6F8"/>
    <a:srgbClr val="3F8789"/>
    <a:srgbClr val="327476"/>
    <a:srgbClr val="2EA443"/>
    <a:srgbClr val="06612E"/>
    <a:srgbClr val="29913B"/>
    <a:srgbClr val="0462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C72AF-1D4E-4C83-8019-FFBA04818EF0}" v="14" dt="2025-03-27T16:26:25.975"/>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42" autoAdjust="0"/>
    <p:restoredTop sz="86433"/>
  </p:normalViewPr>
  <p:slideViewPr>
    <p:cSldViewPr snapToGrid="0" snapToObjects="1">
      <p:cViewPr>
        <p:scale>
          <a:sx n="92" d="100"/>
          <a:sy n="92" d="100"/>
        </p:scale>
        <p:origin x="560" y="101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3.fntdata"/><Relationship Id="rId47" Type="http://schemas.openxmlformats.org/officeDocument/2006/relationships/font" Target="fonts/font18.fntdata"/><Relationship Id="rId63" Type="http://schemas.openxmlformats.org/officeDocument/2006/relationships/font" Target="fonts/font34.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64" Type="http://schemas.openxmlformats.org/officeDocument/2006/relationships/font" Target="fonts/font3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font" Target="fonts/font33.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65" Type="http://schemas.openxmlformats.org/officeDocument/2006/relationships/font" Target="fonts/font3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0.fntdata"/><Relationship Id="rId34" Type="http://schemas.openxmlformats.org/officeDocument/2006/relationships/font" Target="fonts/font5.fntdata"/><Relationship Id="rId50" Type="http://schemas.openxmlformats.org/officeDocument/2006/relationships/font" Target="fonts/font21.fntdata"/><Relationship Id="rId55" Type="http://schemas.openxmlformats.org/officeDocument/2006/relationships/font" Target="fonts/font2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thiga Rajan Sangeetha Rajan" userId="ugk6w8Ks+pffBhWPzoh2lVqBFSizE6bOy/+8yLxVYFA=" providerId="None" clId="Web-{04CC72AF-1D4E-4C83-8019-FFBA04818EF0}"/>
    <pc:docChg chg="modSld">
      <pc:chgData name="Krithiga Rajan Sangeetha Rajan" userId="ugk6w8Ks+pffBhWPzoh2lVqBFSizE6bOy/+8yLxVYFA=" providerId="None" clId="Web-{04CC72AF-1D4E-4C83-8019-FFBA04818EF0}" dt="2025-03-27T16:26:22.413" v="5" actId="20577"/>
      <pc:docMkLst>
        <pc:docMk/>
      </pc:docMkLst>
      <pc:sldChg chg="modSp">
        <pc:chgData name="Krithiga Rajan Sangeetha Rajan" userId="ugk6w8Ks+pffBhWPzoh2lVqBFSizE6bOy/+8yLxVYFA=" providerId="None" clId="Web-{04CC72AF-1D4E-4C83-8019-FFBA04818EF0}" dt="2025-03-27T16:26:22.413" v="5" actId="20577"/>
        <pc:sldMkLst>
          <pc:docMk/>
          <pc:sldMk cId="555953696" sldId="290"/>
        </pc:sldMkLst>
        <pc:spChg chg="mod">
          <ac:chgData name="Krithiga Rajan Sangeetha Rajan" userId="ugk6w8Ks+pffBhWPzoh2lVqBFSizE6bOy/+8yLxVYFA=" providerId="None" clId="Web-{04CC72AF-1D4E-4C83-8019-FFBA04818EF0}" dt="2025-03-27T16:26:22.413" v="5" actId="20577"/>
          <ac:spMkLst>
            <pc:docMk/>
            <pc:sldMk cId="555953696" sldId="290"/>
            <ac:spMk id="3" creationId="{B6B2F176-D00C-3363-2DD4-80B58EE93DA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F3A2B-14A6-8F47-B753-A658CA12576A}" type="slidenum">
              <a:rPr lang="en-US" smtClean="0"/>
              <a:t>27</a:t>
            </a:fld>
            <a:endParaRPr lang="en-US"/>
          </a:p>
        </p:txBody>
      </p:sp>
    </p:spTree>
    <p:extLst>
      <p:ext uri="{BB962C8B-B14F-4D97-AF65-F5344CB8AC3E}">
        <p14:creationId xmlns:p14="http://schemas.microsoft.com/office/powerpoint/2010/main" val="456851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1" y="1597306"/>
            <a:ext cx="6581495"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189" indent="0" algn="ctr">
              <a:buNone/>
              <a:defRPr sz="19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0" y="3813008"/>
            <a:ext cx="6725195" cy="602238"/>
          </a:xfrm>
        </p:spPr>
        <p:txBody>
          <a:bodyPr lIns="0" tIns="0" rIns="0" bIns="0">
            <a:normAutofit/>
          </a:bodyPr>
          <a:lstStyle>
            <a:lvl1pPr marL="0" marR="0" indent="0" algn="l" defTabSz="457189"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dirty="0">
                <a:solidFill>
                  <a:schemeClr val="accent1"/>
                </a:solidFill>
                <a:effectLst/>
                <a:latin typeface="Acumin Pro" panose="020B0504020202020204" pitchFamily="34" charset="77"/>
              </a:rPr>
              <a:t>https://</a:t>
            </a:r>
            <a:r>
              <a:rPr lang="en-US" dirty="0" err="1">
                <a:solidFill>
                  <a:schemeClr val="accent1"/>
                </a:solidFill>
                <a:effectLst/>
                <a:latin typeface="Acumin Pro" panose="020B0504020202020204" pitchFamily="34" charset="77"/>
              </a:rPr>
              <a:t>support.office.com</a:t>
            </a:r>
            <a:r>
              <a:rPr lang="en-US" dirty="0">
                <a:solidFill>
                  <a:schemeClr val="accent1"/>
                </a:solidFill>
                <a:effectLst/>
                <a:latin typeface="Acumin Pro" panose="020B0504020202020204" pitchFamily="34" charset="77"/>
              </a:rPr>
              <a:t>/</a:t>
            </a:r>
            <a:r>
              <a:rPr lang="en-US" dirty="0" err="1">
                <a:solidFill>
                  <a:schemeClr val="accent1"/>
                </a:solidFill>
                <a:effectLst/>
                <a:latin typeface="Acumin Pro" panose="020B0504020202020204" pitchFamily="34" charset="77"/>
              </a:rPr>
              <a:t>en</a:t>
            </a:r>
            <a:r>
              <a:rPr lang="en-US" dirty="0">
                <a:solidFill>
                  <a:schemeClr val="accent1"/>
                </a:solidFill>
                <a:effectLst/>
                <a:latin typeface="Acumin Pro" panose="020B0504020202020204" pitchFamily="34" charset="77"/>
              </a:rPr>
              <a:t>-us/article/Make-your-PowerPoint-presentations-accessible-6f7772b2-2f33-4bd2-8ca7-dae3b2b3ef25</a:t>
            </a:r>
            <a:endParaRPr lang="en-US" dirty="0">
              <a:solidFill>
                <a:schemeClr val="accent1"/>
              </a:solidFill>
            </a:endParaRPr>
          </a:p>
        </p:txBody>
      </p:sp>
      <p:sp>
        <p:nvSpPr>
          <p:cNvPr id="7" name="Date"/>
          <p:cNvSpPr>
            <a:spLocks noGrp="1"/>
          </p:cNvSpPr>
          <p:nvPr>
            <p:ph type="dt" sz="half" idx="10"/>
          </p:nvPr>
        </p:nvSpPr>
        <p:spPr>
          <a:xfrm>
            <a:off x="8926249" y="6220740"/>
            <a:ext cx="1021891" cy="323968"/>
          </a:xfrm>
        </p:spPr>
        <p:txBody>
          <a:bodyPr/>
          <a:lstStyle>
            <a:lvl1pPr>
              <a:defRPr>
                <a:solidFill>
                  <a:schemeClr val="bg1">
                    <a:alpha val="70000"/>
                  </a:schemeClr>
                </a:solidFill>
              </a:defRPr>
            </a:lvl1pPr>
          </a:lstStyle>
          <a:p>
            <a:fld id="{D47A9A36-4EB0-BF46-AE48-7CDA251B954B}" type="datetime1">
              <a:rPr lang="en-US" smtClean="0"/>
              <a:t>3/27/2025</a:t>
            </a:fld>
            <a:endParaRPr lang="en-US" dirty="0"/>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dirty="0"/>
          </a:p>
        </p:txBody>
      </p: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2667001" y="6077622"/>
            <a:ext cx="3388887" cy="358823"/>
          </a:xfrm>
          <a:prstGeom prst="rect">
            <a:avLst/>
          </a:prstGeom>
        </p:spPr>
      </p:pic>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106017" y="-5789"/>
            <a:ext cx="12404034" cy="6976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7529525" cy="1329595"/>
          </a:xfrm>
          <a:prstGeom prst="rect">
            <a:avLst/>
          </a:prstGeom>
          <a:noFill/>
          <a:ln w="38100">
            <a:noFill/>
          </a:ln>
        </p:spPr>
        <p:txBody>
          <a:bodyPr wrap="square" lIns="0" tIns="0" rIns="0" bIns="0" anchor="t" anchorCtr="0">
            <a:spAutoFit/>
          </a:bodyPr>
          <a:lstStyle>
            <a:lvl1pPr algn="l">
              <a:defRPr sz="3200" b="1" i="1" spc="0" baseline="0">
                <a:solidFill>
                  <a:schemeClr val="tx2"/>
                </a:solidFill>
                <a:latin typeface="Franklin Gothic Book" panose="020B0503020102020204" pitchFamily="34" charset="0"/>
              </a:defRPr>
            </a:lvl1pPr>
          </a:lstStyle>
          <a:p>
            <a:r>
              <a:rPr lang="en-US" dirty="0"/>
              <a:t>Optimizing Data Management: Building an Enterprise Data Warehouse for </a:t>
            </a:r>
            <a:r>
              <a:rPr lang="en-US" dirty="0" err="1"/>
              <a:t>AgReliant</a:t>
            </a:r>
            <a:r>
              <a:rPr lang="en-US" dirty="0"/>
              <a:t> Genetics</a:t>
            </a:r>
          </a:p>
        </p:txBody>
      </p:sp>
      <p:sp>
        <p:nvSpPr>
          <p:cNvPr id="3" name="Subtitle"/>
          <p:cNvSpPr>
            <a:spLocks noGrp="1"/>
          </p:cNvSpPr>
          <p:nvPr>
            <p:ph type="subTitle" idx="1" hasCustomPrompt="1"/>
          </p:nvPr>
        </p:nvSpPr>
        <p:spPr>
          <a:xfrm>
            <a:off x="2647200" y="3429001"/>
            <a:ext cx="6801603" cy="338554"/>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189" indent="0" algn="ctr">
              <a:buNone/>
              <a:defRPr sz="19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Subtitle</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9" y="6220740"/>
            <a:ext cx="1021891" cy="323968"/>
          </a:xfrm>
        </p:spPr>
        <p:txBody>
          <a:bodyPr/>
          <a:lstStyle>
            <a:lvl1pPr>
              <a:defRPr>
                <a:solidFill>
                  <a:schemeClr val="accent4">
                    <a:alpha val="70000"/>
                  </a:schemeClr>
                </a:solidFill>
              </a:defRPr>
            </a:lvl1pPr>
          </a:lstStyle>
          <a:p>
            <a:fld id="{D47A9A36-4EB0-BF46-AE48-7CDA251B954B}" type="datetime1">
              <a:rPr lang="en-US" smtClean="0"/>
              <a:pPr/>
              <a:t>3/27/2025</a:t>
            </a:fld>
            <a:endParaRPr lang="en-US" dirty="0"/>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91"/>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3"/>
            <a:ext cx="4243984" cy="449363"/>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0629" y="-8874"/>
            <a:ext cx="12202629"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4926" y="287157"/>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dirty="0"/>
              <a:t>Problem Statement</a:t>
            </a:r>
          </a:p>
        </p:txBody>
      </p:sp>
      <p:sp>
        <p:nvSpPr>
          <p:cNvPr id="3" name="Subhead"/>
          <p:cNvSpPr>
            <a:spLocks noGrp="1"/>
          </p:cNvSpPr>
          <p:nvPr>
            <p:ph type="subTitle" idx="1" hasCustomPrompt="1"/>
          </p:nvPr>
        </p:nvSpPr>
        <p:spPr>
          <a:xfrm>
            <a:off x="366480" y="1229650"/>
            <a:ext cx="7988983"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189" indent="0" algn="ctr">
              <a:buNone/>
              <a:defRPr sz="19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366480" y="1837036"/>
            <a:ext cx="7366000" cy="3411537"/>
          </a:xfrm>
        </p:spPr>
        <p:txBody>
          <a:bodyPr lIns="0" tIns="0" rIns="0" bIns="0">
            <a:normAutofit/>
          </a:bodyPr>
          <a:lstStyle>
            <a:lvl1pPr marL="274313" marR="0" indent="-274313" algn="l" defTabSz="457189"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74313" marR="0" lvl="0" indent="-274313" algn="l" defTabSz="457189"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lvl="0"/>
            <a:endParaRPr lang="en-US" dirty="0"/>
          </a:p>
          <a:p>
            <a:pPr marL="274313" marR="0" lvl="0" indent="-274313" algn="l" defTabSz="457189"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lvl="0"/>
            <a:endParaRPr lang="en-US" dirty="0"/>
          </a:p>
        </p:txBody>
      </p:sp>
      <p:sp>
        <p:nvSpPr>
          <p:cNvPr id="4" name="Date">
            <a:extLst>
              <a:ext uri="{FF2B5EF4-FFF2-40B4-BE49-F238E27FC236}">
                <a16:creationId xmlns:a16="http://schemas.microsoft.com/office/drawing/2014/main" id="{F06A07E8-AEE2-978A-9688-DB5C9728B3B3}"/>
              </a:ext>
            </a:extLst>
          </p:cNvPr>
          <p:cNvSpPr>
            <a:spLocks noGrp="1"/>
          </p:cNvSpPr>
          <p:nvPr>
            <p:ph type="dt" sz="half" idx="10"/>
          </p:nvPr>
        </p:nvSpPr>
        <p:spPr>
          <a:xfrm>
            <a:off x="10632838" y="6373816"/>
            <a:ext cx="1021891" cy="323968"/>
          </a:xfrm>
        </p:spPr>
        <p:txBody>
          <a:bodyPr/>
          <a:lstStyle>
            <a:lvl1pPr>
              <a:defRPr>
                <a:solidFill>
                  <a:schemeClr val="bg1">
                    <a:alpha val="70000"/>
                  </a:schemeClr>
                </a:solidFill>
              </a:defRPr>
            </a:lvl1pPr>
          </a:lstStyle>
          <a:p>
            <a:fld id="{D47A9A36-4EB0-BF46-AE48-7CDA251B954B}" type="datetime1">
              <a:rPr lang="en-US" smtClean="0"/>
              <a:t>3/27/2025</a:t>
            </a:fld>
            <a:endParaRPr lang="en-US" dirty="0"/>
          </a:p>
        </p:txBody>
      </p:sp>
      <p:sp>
        <p:nvSpPr>
          <p:cNvPr id="5" name="Slide Number">
            <a:extLst>
              <a:ext uri="{FF2B5EF4-FFF2-40B4-BE49-F238E27FC236}">
                <a16:creationId xmlns:a16="http://schemas.microsoft.com/office/drawing/2014/main" id="{B7568931-E6E7-FA8C-0036-A425477E5F2B}"/>
              </a:ext>
            </a:extLst>
          </p:cNvPr>
          <p:cNvSpPr>
            <a:spLocks noGrp="1"/>
          </p:cNvSpPr>
          <p:nvPr>
            <p:ph type="sldNum" sz="quarter" idx="12"/>
          </p:nvPr>
        </p:nvSpPr>
        <p:spPr>
          <a:xfrm>
            <a:off x="9852658" y="6373816"/>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pic>
        <p:nvPicPr>
          <p:cNvPr id="6" name="Purdue CoBrand">
            <a:extLst>
              <a:ext uri="{FF2B5EF4-FFF2-40B4-BE49-F238E27FC236}">
                <a16:creationId xmlns:a16="http://schemas.microsoft.com/office/drawing/2014/main" id="{7837283A-CE05-A688-03C7-6F5F07A8D2FE}"/>
              </a:ext>
            </a:extLst>
          </p:cNvPr>
          <p:cNvPicPr>
            <a:picLocks noChangeAspect="1"/>
          </p:cNvPicPr>
          <p:nvPr userDrawn="1"/>
        </p:nvPicPr>
        <p:blipFill>
          <a:blip r:embed="rId2"/>
          <a:srcRect/>
          <a:stretch/>
        </p:blipFill>
        <p:spPr>
          <a:xfrm>
            <a:off x="366480" y="6373816"/>
            <a:ext cx="2481975" cy="262797"/>
          </a:xfrm>
          <a:prstGeom prst="rect">
            <a:avLst/>
          </a:prstGeom>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0" y="-10633"/>
            <a:ext cx="12192000"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9"/>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189" indent="0" algn="ctr">
              <a:buNone/>
              <a:defRPr sz="19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91"/>
            <a:ext cx="4081047" cy="3411537"/>
          </a:xfrm>
        </p:spPr>
        <p:txBody>
          <a:bodyPr lIns="0" tIns="0" rIns="0" bIns="0">
            <a:normAutofit/>
          </a:bodyPr>
          <a:lstStyle>
            <a:lvl1pPr marL="274313" marR="0" indent="-274313" algn="l" defTabSz="457189"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dirty="0"/>
              <a:t>Bulleted copy. Keep it short with bite-size chunks of information.</a:t>
            </a:r>
          </a:p>
          <a:p>
            <a:pPr lvl="0"/>
            <a:endParaRPr lang="en-US" dirty="0"/>
          </a:p>
          <a:p>
            <a:pPr lvl="0"/>
            <a:r>
              <a:rPr lang="en-US" dirty="0"/>
              <a:t>Bulleted copy. Keep it short with bite-size chunks of information.</a:t>
            </a:r>
          </a:p>
          <a:p>
            <a:pPr lvl="0"/>
            <a:endParaRPr lang="en-US" dirty="0"/>
          </a:p>
          <a:p>
            <a:pPr marL="274313" marR="0" lvl="0" indent="-274313" algn="l" defTabSz="457189" rtl="0" eaLnBrk="1" fontAlgn="auto" latinLnBrk="0" hangingPunct="1">
              <a:lnSpc>
                <a:spcPct val="100000"/>
              </a:lnSpc>
              <a:spcBef>
                <a:spcPts val="0"/>
              </a:spcBef>
              <a:spcAft>
                <a:spcPts val="0"/>
              </a:spcAft>
              <a:buClrTx/>
              <a:buSzTx/>
              <a:buFont typeface="Wingdings" charset="2"/>
              <a:buChar char="§"/>
              <a:tabLst/>
              <a:defRPr/>
            </a:pPr>
            <a:r>
              <a:rPr lang="en-US" dirty="0"/>
              <a:t>Bulleted copy. Keep it short with bite-size chunks of information.</a:t>
            </a:r>
          </a:p>
          <a:p>
            <a:pPr lvl="0"/>
            <a:endParaRPr lang="en-US" dirty="0"/>
          </a:p>
          <a:p>
            <a:pPr lvl="0"/>
            <a:endParaRPr lang="en-US" dirty="0"/>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2" y="1920877"/>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783" indent="0" algn="ctr">
              <a:buNone/>
              <a:defRPr>
                <a:solidFill>
                  <a:schemeClr val="bg1"/>
                </a:solidFill>
              </a:defRPr>
            </a:lvl4pPr>
          </a:lstStyle>
          <a:p>
            <a:pPr lvl="0"/>
            <a:r>
              <a:rPr lang="en-US" dirty="0"/>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10632838" y="6373816"/>
            <a:ext cx="1021891" cy="323968"/>
          </a:xfrm>
        </p:spPr>
        <p:txBody>
          <a:bodyPr/>
          <a:lstStyle>
            <a:lvl1pPr>
              <a:defRPr>
                <a:solidFill>
                  <a:schemeClr val="bg1">
                    <a:alpha val="70000"/>
                  </a:schemeClr>
                </a:solidFill>
              </a:defRPr>
            </a:lvl1pPr>
          </a:lstStyle>
          <a:p>
            <a:fld id="{D47A9A36-4EB0-BF46-AE48-7CDA251B954B}" type="datetime1">
              <a:rPr lang="en-US" smtClean="0"/>
              <a:t>3/27/2025</a:t>
            </a:fld>
            <a:endParaRPr lang="en-US" dirty="0"/>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9852658" y="6373816"/>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214926" y="6220740"/>
            <a:ext cx="3454400" cy="365760"/>
          </a:xfrm>
          <a:prstGeom prst="rect">
            <a:avLst/>
          </a:prstGeom>
        </p:spPr>
      </p:pic>
      <p:sp>
        <p:nvSpPr>
          <p:cNvPr id="2" name="Title">
            <a:extLst>
              <a:ext uri="{FF2B5EF4-FFF2-40B4-BE49-F238E27FC236}">
                <a16:creationId xmlns:a16="http://schemas.microsoft.com/office/drawing/2014/main" id="{8F2483DB-AC38-00E8-6272-7485BEAD9157}"/>
              </a:ext>
            </a:extLst>
          </p:cNvPr>
          <p:cNvSpPr>
            <a:spLocks noGrp="1"/>
          </p:cNvSpPr>
          <p:nvPr>
            <p:ph type="ctrTitle" hasCustomPrompt="1"/>
          </p:nvPr>
        </p:nvSpPr>
        <p:spPr bwMode="blackWhite">
          <a:xfrm>
            <a:off x="214926" y="287157"/>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dirty="0"/>
              <a:t>Problem Statement</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7344" userDrawn="1">
          <p15:clr>
            <a:srgbClr val="FBAE40"/>
          </p15:clr>
        </p15:guide>
        <p15:guide id="5" pos="6848" userDrawn="1">
          <p15:clr>
            <a:srgbClr val="FBAE40"/>
          </p15:clr>
        </p15:guide>
        <p15:guide id="6" orient="horz" pos="4080" userDrawn="1">
          <p15:clr>
            <a:srgbClr val="FBAE40"/>
          </p15:clr>
        </p15:guide>
        <p15:guide id="7" pos="1104" userDrawn="1">
          <p15:clr>
            <a:srgbClr val="FBAE40"/>
          </p15:clr>
        </p15:guide>
        <p15:guide id="8" pos="16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endParaRPr lang="en-US" dirty="0"/>
          </a:p>
        </p:txBody>
      </p:sp>
      <p:sp>
        <p:nvSpPr>
          <p:cNvPr id="3" name="Photo caption"/>
          <p:cNvSpPr>
            <a:spLocks noGrp="1"/>
          </p:cNvSpPr>
          <p:nvPr>
            <p:ph type="subTitle" idx="1" hasCustomPrompt="1"/>
          </p:nvPr>
        </p:nvSpPr>
        <p:spPr>
          <a:xfrm>
            <a:off x="7301171" y="219206"/>
            <a:ext cx="3574087" cy="738664"/>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189" indent="0" algn="ctr">
              <a:buNone/>
              <a:defRPr sz="19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Brief photo caption. Place in top left or right corner.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9" y="6220740"/>
            <a:ext cx="1021891" cy="323968"/>
          </a:xfrm>
        </p:spPr>
        <p:txBody>
          <a:bodyPr/>
          <a:lstStyle>
            <a:lvl1pPr>
              <a:defRPr>
                <a:solidFill>
                  <a:schemeClr val="bg1">
                    <a:alpha val="70000"/>
                  </a:schemeClr>
                </a:solidFill>
              </a:defRPr>
            </a:lvl1pPr>
          </a:lstStyle>
          <a:p>
            <a:fld id="{D47A9A36-4EB0-BF46-AE48-7CDA251B954B}" type="datetime1">
              <a:rPr lang="en-US" smtClean="0"/>
              <a:t>3/27/2025</a:t>
            </a:fld>
            <a:endParaRPr lang="en-US" dirty="0"/>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2511706" y="6061177"/>
            <a:ext cx="3544181" cy="375266"/>
          </a:xfrm>
          <a:prstGeom prst="rect">
            <a:avLst/>
          </a:prstGeom>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2"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5" y="1614576"/>
            <a:ext cx="6419331" cy="997196"/>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dirty="0">
                <a:latin typeface="United Sans Rg Md" pitchFamily="50" charset="0"/>
              </a:rPr>
              <a:t>123</a:t>
            </a:r>
            <a:endParaRPr lang="en-US" dirty="0"/>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6"/>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189" indent="0" algn="ctr">
              <a:buNone/>
              <a:defRPr sz="19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9" y="3540352"/>
            <a:ext cx="6678467" cy="1122744"/>
          </a:xfrm>
        </p:spPr>
        <p:txBody>
          <a:bodyPr lIns="0" tIns="0" rIns="0" bIns="0">
            <a:noAutofit/>
          </a:bodyPr>
          <a:lstStyle>
            <a:lvl1pPr marL="0" marR="0" indent="0" algn="l" defTabSz="457189"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dirty="0"/>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9" y="6220740"/>
            <a:ext cx="1021891" cy="323968"/>
          </a:xfrm>
        </p:spPr>
        <p:txBody>
          <a:bodyPr/>
          <a:lstStyle>
            <a:lvl1pPr>
              <a:defRPr>
                <a:solidFill>
                  <a:schemeClr val="bg1">
                    <a:alpha val="70000"/>
                  </a:schemeClr>
                </a:solidFill>
              </a:defRPr>
            </a:lvl1pPr>
          </a:lstStyle>
          <a:p>
            <a:fld id="{D47A9A36-4EB0-BF46-AE48-7CDA251B954B}" type="datetime1">
              <a:rPr lang="en-US" smtClean="0"/>
              <a:t>3/27/2025</a:t>
            </a:fld>
            <a:endParaRPr lang="en-US" dirty="0"/>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dirty="0"/>
          </a:p>
        </p:txBody>
      </p: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2648276" y="6075637"/>
            <a:ext cx="3407611" cy="360806"/>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orient="horz" pos="1008" userDrawn="1">
          <p15:clr>
            <a:srgbClr val="FBAE40"/>
          </p15:clr>
        </p15:guide>
        <p15:guide id="8" orient="horz" pos="1488" userDrawn="1">
          <p15:clr>
            <a:srgbClr val="FBAE40"/>
          </p15:clr>
        </p15:guide>
        <p15:guide id="9" orient="horz" pos="8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1" y="1521334"/>
            <a:ext cx="6347459"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dirty="0"/>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1" y="2548210"/>
            <a:ext cx="6347460" cy="880790"/>
          </a:xfrm>
        </p:spPr>
        <p:txBody>
          <a:bodyPr lIns="0" tIns="0" rIns="0" bIns="0">
            <a:noAutofit/>
          </a:bodyPr>
          <a:lstStyle>
            <a:lvl1pPr marL="0" marR="0" indent="0" algn="l" defTabSz="457189"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dirty="0"/>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9" y="6220740"/>
            <a:ext cx="1021891" cy="323968"/>
          </a:xfrm>
        </p:spPr>
        <p:txBody>
          <a:bodyPr/>
          <a:lstStyle>
            <a:lvl1pPr>
              <a:defRPr>
                <a:solidFill>
                  <a:schemeClr val="accent4">
                    <a:alpha val="70000"/>
                  </a:schemeClr>
                </a:solidFill>
              </a:defRPr>
            </a:lvl1pPr>
          </a:lstStyle>
          <a:p>
            <a:fld id="{D47A9A36-4EB0-BF46-AE48-7CDA251B954B}" type="datetime1">
              <a:rPr lang="en-US" smtClean="0"/>
              <a:pPr/>
              <a:t>3/27/2025</a:t>
            </a:fld>
            <a:endParaRPr lang="en-US" dirty="0"/>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dirty="0"/>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91"/>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3"/>
            <a:ext cx="4243984" cy="449363"/>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960" userDrawn="1">
          <p15:clr>
            <a:srgbClr val="FBAE40"/>
          </p15:clr>
        </p15:guide>
        <p15:guide id="4" pos="5952" userDrawn="1">
          <p15:clr>
            <a:srgbClr val="FBAE40"/>
          </p15:clr>
        </p15:guide>
        <p15:guide id="5" pos="6848" userDrawn="1">
          <p15:clr>
            <a:srgbClr val="FBAE40"/>
          </p15:clr>
        </p15:guide>
        <p15:guide id="6" orient="horz" pos="4080" userDrawn="1">
          <p15:clr>
            <a:srgbClr val="FBAE40"/>
          </p15:clr>
        </p15:guide>
        <p15:guide id="7" pos="165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5"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2141395" y="2638048"/>
            <a:ext cx="7917007" cy="31019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744770"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E0C8DACD-4E35-4E4C-AC75-C3DE50F04E7E}" type="datetime1">
              <a:rPr lang="en-US" smtClean="0"/>
              <a:pPr/>
              <a:t>3/27/2025</a:t>
            </a:fld>
            <a:endParaRPr lang="en-US" dirty="0"/>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dirty="0"/>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dirty="0"/>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377"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594"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18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78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377"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2971"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18"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86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0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754"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4056" userDrawn="1">
          <p15:clr>
            <a:srgbClr val="F26B43"/>
          </p15:clr>
        </p15:guide>
        <p15:guide id="4" pos="6240" userDrawn="1">
          <p15:clr>
            <a:srgbClr val="F26B43"/>
          </p15:clr>
        </p15:guide>
        <p15:guide id="5" pos="63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28.sv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3" Type="http://schemas.openxmlformats.org/officeDocument/2006/relationships/hyperlink" Target="https://www.mckinsey.com/business-functions/mckinsey-digital/our-insights/unlocking-data-driven-growth-in-enterprises" TargetMode="External"/><Relationship Id="rId2" Type="http://schemas.openxmlformats.org/officeDocument/2006/relationships/hyperlink" Target="https://www.kimballgroup.com/data-warehouse-business-intelligence-resources/kimball-techniques/dimensional-modeling-techniques" TargetMode="External"/><Relationship Id="rId1" Type="http://schemas.openxmlformats.org/officeDocument/2006/relationships/slideLayout" Target="../slideLayouts/slideLayout3.xml"/><Relationship Id="rId4" Type="http://schemas.openxmlformats.org/officeDocument/2006/relationships/hyperlink" Target="https://doi.org/10.32628/CSEIT25111226"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647199" y="1501743"/>
            <a:ext cx="7547389" cy="1329595"/>
          </a:xfrm>
        </p:spPr>
        <p:txBody>
          <a:bodyPr/>
          <a:lstStyle/>
          <a:p>
            <a:r>
              <a:rPr lang="en-US" dirty="0"/>
              <a:t>Optimizing Data Management: Building an Enterprise Data Warehouse for </a:t>
            </a:r>
            <a:r>
              <a:rPr lang="en-US" dirty="0" err="1"/>
              <a:t>AgReliant</a:t>
            </a:r>
            <a:r>
              <a:rPr lang="en-US" dirty="0"/>
              <a:t> Genetics</a:t>
            </a:r>
            <a:endParaRPr lang="en-US" sz="4800" b="0" dirty="0">
              <a:latin typeface="Franklin Gothic Medium" panose="020B0603020102020204" pitchFamily="34" charset="0"/>
            </a:endParaRP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fld id="{D47A9A36-4EB0-BF46-AE48-7CDA251B954B}" type="datetime1">
              <a:rPr lang="en-US" smtClean="0"/>
              <a:pPr/>
              <a:t>3/27/2025</a:t>
            </a:fld>
            <a:endParaRPr lang="en-US" dirty="0"/>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dirty="0"/>
          </a:p>
        </p:txBody>
      </p:sp>
      <p:pic>
        <p:nvPicPr>
          <p:cNvPr id="3" name="Picture 2" descr="AgReliant Genetics | A Leader in Seed Research &amp; Production">
            <a:extLst>
              <a:ext uri="{FF2B5EF4-FFF2-40B4-BE49-F238E27FC236}">
                <a16:creationId xmlns:a16="http://schemas.microsoft.com/office/drawing/2014/main" id="{B8C867E6-DDD9-A0DD-3AD4-1D8FDE4C6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818" y="5915804"/>
            <a:ext cx="2888335" cy="570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a:extLst>
              <a:ext uri="{FF2B5EF4-FFF2-40B4-BE49-F238E27FC236}">
                <a16:creationId xmlns:a16="http://schemas.microsoft.com/office/drawing/2014/main" id="{BEBB71E8-8680-23A2-3496-8358A2143117}"/>
              </a:ext>
            </a:extLst>
          </p:cNvPr>
          <p:cNvSpPr/>
          <p:nvPr/>
        </p:nvSpPr>
        <p:spPr>
          <a:xfrm>
            <a:off x="4271058" y="2359349"/>
            <a:ext cx="4479403" cy="3051022"/>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CA441-D9CC-F72B-94DB-2E64EA8C0F81}"/>
              </a:ext>
            </a:extLst>
          </p:cNvPr>
          <p:cNvSpPr>
            <a:spLocks noGrp="1"/>
          </p:cNvSpPr>
          <p:nvPr>
            <p:ph type="ctrTitle"/>
          </p:nvPr>
        </p:nvSpPr>
        <p:spPr/>
        <p:txBody>
          <a:bodyPr/>
          <a:lstStyle/>
          <a:p>
            <a:r>
              <a:rPr lang="en-US" dirty="0"/>
              <a:t>Data Modeling using Kimball Modeling</a:t>
            </a:r>
          </a:p>
        </p:txBody>
      </p:sp>
      <p:sp>
        <p:nvSpPr>
          <p:cNvPr id="5" name="Date Placeholder 4">
            <a:extLst>
              <a:ext uri="{FF2B5EF4-FFF2-40B4-BE49-F238E27FC236}">
                <a16:creationId xmlns:a16="http://schemas.microsoft.com/office/drawing/2014/main" id="{E5E1640A-7E1F-11DC-213F-BBA664372E7C}"/>
              </a:ext>
            </a:extLst>
          </p:cNvPr>
          <p:cNvSpPr>
            <a:spLocks noGrp="1"/>
          </p:cNvSpPr>
          <p:nvPr>
            <p:ph type="dt" sz="half" idx="10"/>
          </p:nvPr>
        </p:nvSpPr>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AFEF00E0-DD01-5C14-97AF-1BD8344F3B6A}"/>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
        <p:nvSpPr>
          <p:cNvPr id="7" name="Freeform 2">
            <a:extLst>
              <a:ext uri="{FF2B5EF4-FFF2-40B4-BE49-F238E27FC236}">
                <a16:creationId xmlns:a16="http://schemas.microsoft.com/office/drawing/2014/main" id="{ABEF70EE-879A-0657-AF69-FFBECD04F432}"/>
              </a:ext>
            </a:extLst>
          </p:cNvPr>
          <p:cNvSpPr/>
          <p:nvPr/>
        </p:nvSpPr>
        <p:spPr>
          <a:xfrm>
            <a:off x="740071" y="2359349"/>
            <a:ext cx="562002" cy="562002"/>
          </a:xfrm>
          <a:custGeom>
            <a:avLst/>
            <a:gdLst/>
            <a:ahLst/>
            <a:cxnLst/>
            <a:rect l="l" t="t" r="r" b="b"/>
            <a:pathLst>
              <a:path w="843003" h="843003">
                <a:moveTo>
                  <a:pt x="0" y="0"/>
                </a:moveTo>
                <a:lnTo>
                  <a:pt x="843004" y="0"/>
                </a:lnTo>
                <a:lnTo>
                  <a:pt x="843004" y="843003"/>
                </a:lnTo>
                <a:lnTo>
                  <a:pt x="0" y="843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39" name="AutoShape 34">
            <a:extLst>
              <a:ext uri="{FF2B5EF4-FFF2-40B4-BE49-F238E27FC236}">
                <a16:creationId xmlns:a16="http://schemas.microsoft.com/office/drawing/2014/main" id="{79B5915C-E988-05EA-5442-700967B0AA09}"/>
              </a:ext>
            </a:extLst>
          </p:cNvPr>
          <p:cNvSpPr/>
          <p:nvPr/>
        </p:nvSpPr>
        <p:spPr>
          <a:xfrm flipV="1">
            <a:off x="8929157" y="2143629"/>
            <a:ext cx="1049910" cy="431440"/>
          </a:xfrm>
          <a:prstGeom prst="line">
            <a:avLst/>
          </a:prstGeom>
          <a:ln w="38100" cap="flat">
            <a:solidFill>
              <a:srgbClr val="000000"/>
            </a:solidFill>
            <a:prstDash val="solid"/>
            <a:headEnd type="none" w="sm" len="sm"/>
            <a:tailEnd type="arrow" w="med" len="sm"/>
          </a:ln>
        </p:spPr>
        <p:txBody>
          <a:bodyPr/>
          <a:lstStyle/>
          <a:p>
            <a:endParaRPr lang="en-US" sz="1200"/>
          </a:p>
        </p:txBody>
      </p:sp>
      <p:sp>
        <p:nvSpPr>
          <p:cNvPr id="40" name="AutoShape 35">
            <a:extLst>
              <a:ext uri="{FF2B5EF4-FFF2-40B4-BE49-F238E27FC236}">
                <a16:creationId xmlns:a16="http://schemas.microsoft.com/office/drawing/2014/main" id="{243D7EB3-2114-E727-98B7-F9ED8B89D674}"/>
              </a:ext>
            </a:extLst>
          </p:cNvPr>
          <p:cNvSpPr/>
          <p:nvPr/>
        </p:nvSpPr>
        <p:spPr>
          <a:xfrm flipV="1">
            <a:off x="9094134" y="3890147"/>
            <a:ext cx="1049042" cy="459"/>
          </a:xfrm>
          <a:prstGeom prst="line">
            <a:avLst/>
          </a:prstGeom>
          <a:ln w="38100" cap="flat">
            <a:solidFill>
              <a:srgbClr val="000000"/>
            </a:solidFill>
            <a:prstDash val="solid"/>
            <a:headEnd type="none" w="sm" len="sm"/>
            <a:tailEnd type="arrow" w="med" len="sm"/>
          </a:ln>
        </p:spPr>
        <p:txBody>
          <a:bodyPr/>
          <a:lstStyle/>
          <a:p>
            <a:endParaRPr lang="en-US" sz="1200"/>
          </a:p>
        </p:txBody>
      </p:sp>
      <p:sp>
        <p:nvSpPr>
          <p:cNvPr id="41" name="AutoShape 36">
            <a:extLst>
              <a:ext uri="{FF2B5EF4-FFF2-40B4-BE49-F238E27FC236}">
                <a16:creationId xmlns:a16="http://schemas.microsoft.com/office/drawing/2014/main" id="{B6D28087-CF11-7109-FF95-307D70A27BEE}"/>
              </a:ext>
            </a:extLst>
          </p:cNvPr>
          <p:cNvSpPr/>
          <p:nvPr/>
        </p:nvSpPr>
        <p:spPr>
          <a:xfrm>
            <a:off x="9021138" y="5095525"/>
            <a:ext cx="1049899" cy="467203"/>
          </a:xfrm>
          <a:prstGeom prst="line">
            <a:avLst/>
          </a:prstGeom>
          <a:ln w="38100" cap="flat">
            <a:solidFill>
              <a:srgbClr val="000000"/>
            </a:solidFill>
            <a:prstDash val="solid"/>
            <a:headEnd type="none" w="sm" len="sm"/>
            <a:tailEnd type="arrow" w="med" len="sm"/>
          </a:ln>
        </p:spPr>
        <p:txBody>
          <a:bodyPr/>
          <a:lstStyle/>
          <a:p>
            <a:endParaRPr lang="en-US" sz="1200"/>
          </a:p>
        </p:txBody>
      </p:sp>
      <p:sp>
        <p:nvSpPr>
          <p:cNvPr id="42" name="AutoShape 37">
            <a:extLst>
              <a:ext uri="{FF2B5EF4-FFF2-40B4-BE49-F238E27FC236}">
                <a16:creationId xmlns:a16="http://schemas.microsoft.com/office/drawing/2014/main" id="{5CCA5CB1-43AF-7CC2-35BD-E0D29C69345D}"/>
              </a:ext>
            </a:extLst>
          </p:cNvPr>
          <p:cNvSpPr/>
          <p:nvPr/>
        </p:nvSpPr>
        <p:spPr>
          <a:xfrm>
            <a:off x="3544074" y="3728738"/>
            <a:ext cx="369329" cy="0"/>
          </a:xfrm>
          <a:prstGeom prst="line">
            <a:avLst/>
          </a:prstGeom>
          <a:ln w="38100" cap="flat">
            <a:solidFill>
              <a:srgbClr val="000000"/>
            </a:solidFill>
            <a:prstDash val="solid"/>
            <a:headEnd type="none" w="sm" len="sm"/>
            <a:tailEnd type="arrow" w="med" len="sm"/>
          </a:ln>
        </p:spPr>
        <p:txBody>
          <a:bodyPr/>
          <a:lstStyle/>
          <a:p>
            <a:endParaRPr lang="en-US" sz="1200"/>
          </a:p>
        </p:txBody>
      </p:sp>
      <p:sp>
        <p:nvSpPr>
          <p:cNvPr id="43" name="AutoShape 38">
            <a:extLst>
              <a:ext uri="{FF2B5EF4-FFF2-40B4-BE49-F238E27FC236}">
                <a16:creationId xmlns:a16="http://schemas.microsoft.com/office/drawing/2014/main" id="{6262F5EF-C264-3C5E-D16F-8F0090465DBE}"/>
              </a:ext>
            </a:extLst>
          </p:cNvPr>
          <p:cNvSpPr/>
          <p:nvPr/>
        </p:nvSpPr>
        <p:spPr>
          <a:xfrm>
            <a:off x="1471546" y="2653051"/>
            <a:ext cx="472581" cy="268301"/>
          </a:xfrm>
          <a:prstGeom prst="line">
            <a:avLst/>
          </a:prstGeom>
          <a:ln w="38100" cap="flat">
            <a:solidFill>
              <a:srgbClr val="000000"/>
            </a:solidFill>
            <a:prstDash val="solid"/>
            <a:headEnd type="none" w="sm" len="sm"/>
            <a:tailEnd type="arrow" w="med" len="sm"/>
          </a:ln>
        </p:spPr>
        <p:txBody>
          <a:bodyPr/>
          <a:lstStyle/>
          <a:p>
            <a:endParaRPr lang="en-US" sz="1200"/>
          </a:p>
        </p:txBody>
      </p:sp>
      <p:sp>
        <p:nvSpPr>
          <p:cNvPr id="44" name="AutoShape 39">
            <a:extLst>
              <a:ext uri="{FF2B5EF4-FFF2-40B4-BE49-F238E27FC236}">
                <a16:creationId xmlns:a16="http://schemas.microsoft.com/office/drawing/2014/main" id="{7BABAC4C-D539-734A-582B-75E57A03BC8E}"/>
              </a:ext>
            </a:extLst>
          </p:cNvPr>
          <p:cNvSpPr/>
          <p:nvPr/>
        </p:nvSpPr>
        <p:spPr>
          <a:xfrm flipV="1">
            <a:off x="1471131" y="4943168"/>
            <a:ext cx="472996" cy="152357"/>
          </a:xfrm>
          <a:prstGeom prst="line">
            <a:avLst/>
          </a:prstGeom>
          <a:ln w="38100" cap="flat">
            <a:solidFill>
              <a:srgbClr val="000000"/>
            </a:solidFill>
            <a:prstDash val="solid"/>
            <a:headEnd type="none" w="sm" len="sm"/>
            <a:tailEnd type="arrow" w="med" len="sm"/>
          </a:ln>
        </p:spPr>
        <p:txBody>
          <a:bodyPr/>
          <a:lstStyle/>
          <a:p>
            <a:endParaRPr lang="en-US" sz="1200"/>
          </a:p>
        </p:txBody>
      </p:sp>
      <p:sp>
        <p:nvSpPr>
          <p:cNvPr id="45" name="AutoShape 40">
            <a:extLst>
              <a:ext uri="{FF2B5EF4-FFF2-40B4-BE49-F238E27FC236}">
                <a16:creationId xmlns:a16="http://schemas.microsoft.com/office/drawing/2014/main" id="{C904BF2E-D1BE-4F76-C8FF-EF10DFEB8404}"/>
              </a:ext>
            </a:extLst>
          </p:cNvPr>
          <p:cNvSpPr/>
          <p:nvPr/>
        </p:nvSpPr>
        <p:spPr>
          <a:xfrm>
            <a:off x="1471546" y="3827995"/>
            <a:ext cx="369329" cy="0"/>
          </a:xfrm>
          <a:prstGeom prst="line">
            <a:avLst/>
          </a:prstGeom>
          <a:ln w="38100" cap="flat">
            <a:solidFill>
              <a:srgbClr val="000000"/>
            </a:solidFill>
            <a:prstDash val="solid"/>
            <a:headEnd type="none" w="sm" len="sm"/>
            <a:tailEnd type="arrow" w="med" len="sm"/>
          </a:ln>
        </p:spPr>
        <p:txBody>
          <a:bodyPr/>
          <a:lstStyle/>
          <a:p>
            <a:endParaRPr lang="en-US" sz="1200"/>
          </a:p>
        </p:txBody>
      </p:sp>
      <p:sp>
        <p:nvSpPr>
          <p:cNvPr id="46" name="TextBox 41">
            <a:extLst>
              <a:ext uri="{FF2B5EF4-FFF2-40B4-BE49-F238E27FC236}">
                <a16:creationId xmlns:a16="http://schemas.microsoft.com/office/drawing/2014/main" id="{F5151581-4B3B-4BF4-363C-AF5A574FC5AB}"/>
              </a:ext>
            </a:extLst>
          </p:cNvPr>
          <p:cNvSpPr txBox="1"/>
          <p:nvPr/>
        </p:nvSpPr>
        <p:spPr>
          <a:xfrm>
            <a:off x="755193" y="1256062"/>
            <a:ext cx="630833" cy="215957"/>
          </a:xfrm>
          <a:prstGeom prst="rect">
            <a:avLst/>
          </a:prstGeom>
        </p:spPr>
        <p:txBody>
          <a:bodyPr lIns="0" tIns="0" rIns="0" bIns="0" rtlCol="0" anchor="t">
            <a:spAutoFit/>
          </a:bodyPr>
          <a:lstStyle/>
          <a:p>
            <a:pPr algn="ctr">
              <a:lnSpc>
                <a:spcPts val="1773"/>
              </a:lnSpc>
              <a:spcBef>
                <a:spcPct val="0"/>
              </a:spcBef>
            </a:pPr>
            <a:r>
              <a:rPr lang="en-US" sz="1266" b="1" dirty="0">
                <a:solidFill>
                  <a:srgbClr val="000000"/>
                </a:solidFill>
                <a:ea typeface="Canva Sans Bold"/>
                <a:cs typeface="Canva Sans Bold"/>
                <a:sym typeface="Canva Sans Bold"/>
              </a:rPr>
              <a:t>Sources</a:t>
            </a:r>
          </a:p>
        </p:txBody>
      </p:sp>
      <p:sp>
        <p:nvSpPr>
          <p:cNvPr id="47" name="TextBox 42">
            <a:extLst>
              <a:ext uri="{FF2B5EF4-FFF2-40B4-BE49-F238E27FC236}">
                <a16:creationId xmlns:a16="http://schemas.microsoft.com/office/drawing/2014/main" id="{CAC6C040-C9BD-29E0-EC74-AFD59FAF5AB2}"/>
              </a:ext>
            </a:extLst>
          </p:cNvPr>
          <p:cNvSpPr txBox="1"/>
          <p:nvPr/>
        </p:nvSpPr>
        <p:spPr>
          <a:xfrm>
            <a:off x="2040902" y="1256062"/>
            <a:ext cx="1425915" cy="210442"/>
          </a:xfrm>
          <a:prstGeom prst="rect">
            <a:avLst/>
          </a:prstGeom>
        </p:spPr>
        <p:txBody>
          <a:bodyPr wrap="square" lIns="0" tIns="0" rIns="0" bIns="0" rtlCol="0" anchor="t">
            <a:spAutoFit/>
          </a:bodyPr>
          <a:lstStyle/>
          <a:p>
            <a:pPr algn="ctr">
              <a:lnSpc>
                <a:spcPts val="1773"/>
              </a:lnSpc>
              <a:spcBef>
                <a:spcPct val="0"/>
              </a:spcBef>
            </a:pPr>
            <a:r>
              <a:rPr lang="en-US" sz="1266" b="1" dirty="0">
                <a:solidFill>
                  <a:srgbClr val="000000"/>
                </a:solidFill>
                <a:ea typeface="Canva Sans Bold"/>
                <a:cs typeface="Canva Sans Bold"/>
                <a:sym typeface="Canva Sans Bold"/>
              </a:rPr>
              <a:t>Staging (data lake)</a:t>
            </a:r>
          </a:p>
        </p:txBody>
      </p:sp>
      <p:sp>
        <p:nvSpPr>
          <p:cNvPr id="48" name="TextBox 43">
            <a:extLst>
              <a:ext uri="{FF2B5EF4-FFF2-40B4-BE49-F238E27FC236}">
                <a16:creationId xmlns:a16="http://schemas.microsoft.com/office/drawing/2014/main" id="{1DB6EBF0-B6F2-C1E8-0011-7F782DD2C577}"/>
              </a:ext>
            </a:extLst>
          </p:cNvPr>
          <p:cNvSpPr txBox="1"/>
          <p:nvPr/>
        </p:nvSpPr>
        <p:spPr>
          <a:xfrm>
            <a:off x="5848609" y="1256062"/>
            <a:ext cx="987971" cy="215957"/>
          </a:xfrm>
          <a:prstGeom prst="rect">
            <a:avLst/>
          </a:prstGeom>
        </p:spPr>
        <p:txBody>
          <a:bodyPr lIns="0" tIns="0" rIns="0" bIns="0" rtlCol="0" anchor="t">
            <a:spAutoFit/>
          </a:bodyPr>
          <a:lstStyle/>
          <a:p>
            <a:pPr algn="ctr">
              <a:lnSpc>
                <a:spcPts val="1773"/>
              </a:lnSpc>
              <a:spcBef>
                <a:spcPct val="0"/>
              </a:spcBef>
            </a:pPr>
            <a:r>
              <a:rPr lang="en-US" sz="1266" b="1">
                <a:solidFill>
                  <a:srgbClr val="000000"/>
                </a:solidFill>
                <a:ea typeface="Canva Sans Bold"/>
                <a:cs typeface="Canva Sans Bold"/>
                <a:sym typeface="Canva Sans Bold"/>
              </a:rPr>
              <a:t>Star Schema</a:t>
            </a:r>
          </a:p>
        </p:txBody>
      </p:sp>
      <p:sp>
        <p:nvSpPr>
          <p:cNvPr id="49" name="TextBox 44">
            <a:extLst>
              <a:ext uri="{FF2B5EF4-FFF2-40B4-BE49-F238E27FC236}">
                <a16:creationId xmlns:a16="http://schemas.microsoft.com/office/drawing/2014/main" id="{DBFB9E25-901A-A3A5-9295-148A17E8DC5F}"/>
              </a:ext>
            </a:extLst>
          </p:cNvPr>
          <p:cNvSpPr txBox="1"/>
          <p:nvPr/>
        </p:nvSpPr>
        <p:spPr>
          <a:xfrm>
            <a:off x="10313083" y="1258819"/>
            <a:ext cx="1278872" cy="210442"/>
          </a:xfrm>
          <a:prstGeom prst="rect">
            <a:avLst/>
          </a:prstGeom>
        </p:spPr>
        <p:txBody>
          <a:bodyPr wrap="square" lIns="0" tIns="0" rIns="0" bIns="0" rtlCol="0" anchor="t">
            <a:spAutoFit/>
          </a:bodyPr>
          <a:lstStyle/>
          <a:p>
            <a:pPr algn="ctr">
              <a:lnSpc>
                <a:spcPts val="1773"/>
              </a:lnSpc>
              <a:spcBef>
                <a:spcPct val="0"/>
              </a:spcBef>
            </a:pPr>
            <a:r>
              <a:rPr lang="en-US" sz="1266" b="1" dirty="0">
                <a:solidFill>
                  <a:srgbClr val="000000"/>
                </a:solidFill>
                <a:ea typeface="Canva Sans Bold"/>
                <a:cs typeface="Canva Sans Bold"/>
                <a:sym typeface="Canva Sans Bold"/>
              </a:rPr>
              <a:t>Analytics (Marts)</a:t>
            </a:r>
          </a:p>
        </p:txBody>
      </p:sp>
      <p:sp>
        <p:nvSpPr>
          <p:cNvPr id="54" name="Freeform 2">
            <a:extLst>
              <a:ext uri="{FF2B5EF4-FFF2-40B4-BE49-F238E27FC236}">
                <a16:creationId xmlns:a16="http://schemas.microsoft.com/office/drawing/2014/main" id="{351BBB31-2029-7378-C0DF-92DB55E4B21D}"/>
              </a:ext>
            </a:extLst>
          </p:cNvPr>
          <p:cNvSpPr/>
          <p:nvPr/>
        </p:nvSpPr>
        <p:spPr>
          <a:xfrm>
            <a:off x="6259481" y="2949275"/>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5" name="Freeform 3">
            <a:extLst>
              <a:ext uri="{FF2B5EF4-FFF2-40B4-BE49-F238E27FC236}">
                <a16:creationId xmlns:a16="http://schemas.microsoft.com/office/drawing/2014/main" id="{0F27A82D-AFFE-E560-8D22-A9A56C7223C8}"/>
              </a:ext>
            </a:extLst>
          </p:cNvPr>
          <p:cNvSpPr/>
          <p:nvPr/>
        </p:nvSpPr>
        <p:spPr>
          <a:xfrm>
            <a:off x="5621547" y="3701066"/>
            <a:ext cx="500969" cy="365728"/>
          </a:xfrm>
          <a:custGeom>
            <a:avLst/>
            <a:gdLst/>
            <a:ahLst/>
            <a:cxnLst/>
            <a:rect l="l" t="t" r="r" b="b"/>
            <a:pathLst>
              <a:path w="1374553" h="989678">
                <a:moveTo>
                  <a:pt x="0" y="0"/>
                </a:moveTo>
                <a:lnTo>
                  <a:pt x="1374554" y="0"/>
                </a:lnTo>
                <a:lnTo>
                  <a:pt x="1374554" y="989678"/>
                </a:lnTo>
                <a:lnTo>
                  <a:pt x="0" y="9896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cxnSp>
        <p:nvCxnSpPr>
          <p:cNvPr id="63" name="Straight Connector 62">
            <a:extLst>
              <a:ext uri="{FF2B5EF4-FFF2-40B4-BE49-F238E27FC236}">
                <a16:creationId xmlns:a16="http://schemas.microsoft.com/office/drawing/2014/main" id="{B917ECFB-7C35-F0F6-CFC1-6F4F04C60DCC}"/>
              </a:ext>
            </a:extLst>
          </p:cNvPr>
          <p:cNvCxnSpPr>
            <a:cxnSpLocks/>
          </p:cNvCxnSpPr>
          <p:nvPr/>
        </p:nvCxnSpPr>
        <p:spPr>
          <a:xfrm>
            <a:off x="5360911" y="3371005"/>
            <a:ext cx="286807" cy="342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3137DCB-4D15-896F-E56A-A05ED1D4F936}"/>
              </a:ext>
            </a:extLst>
          </p:cNvPr>
          <p:cNvCxnSpPr>
            <a:cxnSpLocks/>
          </p:cNvCxnSpPr>
          <p:nvPr/>
        </p:nvCxnSpPr>
        <p:spPr>
          <a:xfrm flipV="1">
            <a:off x="6124785" y="3340449"/>
            <a:ext cx="134809" cy="373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C8C26C1-5221-93F3-C583-6986C730FF33}"/>
              </a:ext>
            </a:extLst>
          </p:cNvPr>
          <p:cNvCxnSpPr>
            <a:cxnSpLocks/>
          </p:cNvCxnSpPr>
          <p:nvPr/>
        </p:nvCxnSpPr>
        <p:spPr>
          <a:xfrm flipH="1">
            <a:off x="5441462" y="4066794"/>
            <a:ext cx="187057" cy="360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645D76-B250-0016-879C-E695D56446FE}"/>
              </a:ext>
            </a:extLst>
          </p:cNvPr>
          <p:cNvCxnSpPr>
            <a:cxnSpLocks/>
          </p:cNvCxnSpPr>
          <p:nvPr/>
        </p:nvCxnSpPr>
        <p:spPr>
          <a:xfrm>
            <a:off x="6122516" y="4079493"/>
            <a:ext cx="232806" cy="369372"/>
          </a:xfrm>
          <a:prstGeom prst="line">
            <a:avLst/>
          </a:prstGeom>
        </p:spPr>
        <p:style>
          <a:lnRef idx="1">
            <a:schemeClr val="accent1"/>
          </a:lnRef>
          <a:fillRef idx="0">
            <a:schemeClr val="accent1"/>
          </a:fillRef>
          <a:effectRef idx="0">
            <a:schemeClr val="accent1"/>
          </a:effectRef>
          <a:fontRef idx="minor">
            <a:schemeClr val="tx1"/>
          </a:fontRef>
        </p:style>
      </p:cxnSp>
      <p:sp>
        <p:nvSpPr>
          <p:cNvPr id="86" name="Freeform 2">
            <a:extLst>
              <a:ext uri="{FF2B5EF4-FFF2-40B4-BE49-F238E27FC236}">
                <a16:creationId xmlns:a16="http://schemas.microsoft.com/office/drawing/2014/main" id="{0DD4DF1C-520E-2E13-AF44-2096F27FC612}"/>
              </a:ext>
            </a:extLst>
          </p:cNvPr>
          <p:cNvSpPr/>
          <p:nvPr/>
        </p:nvSpPr>
        <p:spPr>
          <a:xfrm>
            <a:off x="4935346" y="4448865"/>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9" name="Freeform 2">
            <a:extLst>
              <a:ext uri="{FF2B5EF4-FFF2-40B4-BE49-F238E27FC236}">
                <a16:creationId xmlns:a16="http://schemas.microsoft.com/office/drawing/2014/main" id="{36A3B9A2-16EE-213E-4D22-7758237AACF7}"/>
              </a:ext>
            </a:extLst>
          </p:cNvPr>
          <p:cNvSpPr/>
          <p:nvPr/>
        </p:nvSpPr>
        <p:spPr>
          <a:xfrm>
            <a:off x="4844493" y="2979831"/>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97" name="Freeform 2">
            <a:extLst>
              <a:ext uri="{FF2B5EF4-FFF2-40B4-BE49-F238E27FC236}">
                <a16:creationId xmlns:a16="http://schemas.microsoft.com/office/drawing/2014/main" id="{449E21FF-B7AE-FC4E-75D9-5EAE379B14E5}"/>
              </a:ext>
            </a:extLst>
          </p:cNvPr>
          <p:cNvSpPr/>
          <p:nvPr/>
        </p:nvSpPr>
        <p:spPr>
          <a:xfrm>
            <a:off x="7679457" y="2921351"/>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98" name="Freeform 3">
            <a:extLst>
              <a:ext uri="{FF2B5EF4-FFF2-40B4-BE49-F238E27FC236}">
                <a16:creationId xmlns:a16="http://schemas.microsoft.com/office/drawing/2014/main" id="{8BB7F074-ECA0-A3CD-F5BA-F341383B730A}"/>
              </a:ext>
            </a:extLst>
          </p:cNvPr>
          <p:cNvSpPr/>
          <p:nvPr/>
        </p:nvSpPr>
        <p:spPr>
          <a:xfrm>
            <a:off x="7041523" y="3673142"/>
            <a:ext cx="500969" cy="365728"/>
          </a:xfrm>
          <a:custGeom>
            <a:avLst/>
            <a:gdLst/>
            <a:ahLst/>
            <a:cxnLst/>
            <a:rect l="l" t="t" r="r" b="b"/>
            <a:pathLst>
              <a:path w="1374553" h="989678">
                <a:moveTo>
                  <a:pt x="0" y="0"/>
                </a:moveTo>
                <a:lnTo>
                  <a:pt x="1374554" y="0"/>
                </a:lnTo>
                <a:lnTo>
                  <a:pt x="1374554" y="989678"/>
                </a:lnTo>
                <a:lnTo>
                  <a:pt x="0" y="9896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cxnSp>
        <p:nvCxnSpPr>
          <p:cNvPr id="99" name="Straight Connector 98">
            <a:extLst>
              <a:ext uri="{FF2B5EF4-FFF2-40B4-BE49-F238E27FC236}">
                <a16:creationId xmlns:a16="http://schemas.microsoft.com/office/drawing/2014/main" id="{D741AF0D-10B5-4897-6111-0E362BD6AFD5}"/>
              </a:ext>
            </a:extLst>
          </p:cNvPr>
          <p:cNvCxnSpPr>
            <a:cxnSpLocks/>
          </p:cNvCxnSpPr>
          <p:nvPr/>
        </p:nvCxnSpPr>
        <p:spPr>
          <a:xfrm>
            <a:off x="6780887" y="3343081"/>
            <a:ext cx="286807" cy="342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0E0EC6E-5621-0415-2873-691153B99C66}"/>
              </a:ext>
            </a:extLst>
          </p:cNvPr>
          <p:cNvCxnSpPr>
            <a:cxnSpLocks/>
          </p:cNvCxnSpPr>
          <p:nvPr/>
        </p:nvCxnSpPr>
        <p:spPr>
          <a:xfrm flipV="1">
            <a:off x="7544761" y="3312525"/>
            <a:ext cx="134809" cy="373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395E171-80F1-BF54-C3F7-E2BC1E088997}"/>
              </a:ext>
            </a:extLst>
          </p:cNvPr>
          <p:cNvCxnSpPr>
            <a:cxnSpLocks/>
          </p:cNvCxnSpPr>
          <p:nvPr/>
        </p:nvCxnSpPr>
        <p:spPr>
          <a:xfrm flipH="1">
            <a:off x="6861438" y="4038870"/>
            <a:ext cx="187057" cy="360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2A2050E-0E64-70F8-E346-B3F8F8AD4B91}"/>
              </a:ext>
            </a:extLst>
          </p:cNvPr>
          <p:cNvCxnSpPr>
            <a:cxnSpLocks/>
          </p:cNvCxnSpPr>
          <p:nvPr/>
        </p:nvCxnSpPr>
        <p:spPr>
          <a:xfrm>
            <a:off x="7542492" y="4051569"/>
            <a:ext cx="136965" cy="317362"/>
          </a:xfrm>
          <a:prstGeom prst="line">
            <a:avLst/>
          </a:prstGeom>
        </p:spPr>
        <p:style>
          <a:lnRef idx="1">
            <a:schemeClr val="accent1"/>
          </a:lnRef>
          <a:fillRef idx="0">
            <a:schemeClr val="accent1"/>
          </a:fillRef>
          <a:effectRef idx="0">
            <a:schemeClr val="accent1"/>
          </a:effectRef>
          <a:fontRef idx="minor">
            <a:schemeClr val="tx1"/>
          </a:fontRef>
        </p:style>
      </p:cxnSp>
      <p:sp>
        <p:nvSpPr>
          <p:cNvPr id="103" name="Freeform 2">
            <a:extLst>
              <a:ext uri="{FF2B5EF4-FFF2-40B4-BE49-F238E27FC236}">
                <a16:creationId xmlns:a16="http://schemas.microsoft.com/office/drawing/2014/main" id="{6DCDDF2B-27F8-BE64-68A4-1B0CD7E39875}"/>
              </a:ext>
            </a:extLst>
          </p:cNvPr>
          <p:cNvSpPr/>
          <p:nvPr/>
        </p:nvSpPr>
        <p:spPr>
          <a:xfrm>
            <a:off x="6355322" y="4420941"/>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4" name="Freeform 2">
            <a:extLst>
              <a:ext uri="{FF2B5EF4-FFF2-40B4-BE49-F238E27FC236}">
                <a16:creationId xmlns:a16="http://schemas.microsoft.com/office/drawing/2014/main" id="{9654A3B8-3280-61E0-0241-0D574BFFCC9F}"/>
              </a:ext>
            </a:extLst>
          </p:cNvPr>
          <p:cNvSpPr/>
          <p:nvPr/>
        </p:nvSpPr>
        <p:spPr>
          <a:xfrm>
            <a:off x="6264469" y="2951907"/>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05" name="Freeform 2">
            <a:extLst>
              <a:ext uri="{FF2B5EF4-FFF2-40B4-BE49-F238E27FC236}">
                <a16:creationId xmlns:a16="http://schemas.microsoft.com/office/drawing/2014/main" id="{7B627C6B-65AB-6B13-899A-21B7DE519045}"/>
              </a:ext>
            </a:extLst>
          </p:cNvPr>
          <p:cNvSpPr/>
          <p:nvPr/>
        </p:nvSpPr>
        <p:spPr>
          <a:xfrm>
            <a:off x="7664916" y="4415113"/>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15" name="Freeform 2">
            <a:extLst>
              <a:ext uri="{FF2B5EF4-FFF2-40B4-BE49-F238E27FC236}">
                <a16:creationId xmlns:a16="http://schemas.microsoft.com/office/drawing/2014/main" id="{43A16AFC-9E0D-ABE0-BE1E-6943D9A8E0FC}"/>
              </a:ext>
            </a:extLst>
          </p:cNvPr>
          <p:cNvSpPr/>
          <p:nvPr/>
        </p:nvSpPr>
        <p:spPr>
          <a:xfrm>
            <a:off x="753068" y="4767124"/>
            <a:ext cx="562002" cy="562002"/>
          </a:xfrm>
          <a:custGeom>
            <a:avLst/>
            <a:gdLst/>
            <a:ahLst/>
            <a:cxnLst/>
            <a:rect l="l" t="t" r="r" b="b"/>
            <a:pathLst>
              <a:path w="843003" h="843003">
                <a:moveTo>
                  <a:pt x="0" y="0"/>
                </a:moveTo>
                <a:lnTo>
                  <a:pt x="843004" y="0"/>
                </a:lnTo>
                <a:lnTo>
                  <a:pt x="843004" y="843003"/>
                </a:lnTo>
                <a:lnTo>
                  <a:pt x="0" y="843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116" name="Freeform 2">
            <a:extLst>
              <a:ext uri="{FF2B5EF4-FFF2-40B4-BE49-F238E27FC236}">
                <a16:creationId xmlns:a16="http://schemas.microsoft.com/office/drawing/2014/main" id="{0AFA12D2-72E6-C0C5-2E7C-55D41D7C4B0E}"/>
              </a:ext>
            </a:extLst>
          </p:cNvPr>
          <p:cNvSpPr/>
          <p:nvPr/>
        </p:nvSpPr>
        <p:spPr>
          <a:xfrm>
            <a:off x="740880" y="3546994"/>
            <a:ext cx="562002" cy="562002"/>
          </a:xfrm>
          <a:custGeom>
            <a:avLst/>
            <a:gdLst/>
            <a:ahLst/>
            <a:cxnLst/>
            <a:rect l="l" t="t" r="r" b="b"/>
            <a:pathLst>
              <a:path w="843003" h="843003">
                <a:moveTo>
                  <a:pt x="0" y="0"/>
                </a:moveTo>
                <a:lnTo>
                  <a:pt x="843004" y="0"/>
                </a:lnTo>
                <a:lnTo>
                  <a:pt x="843004" y="843003"/>
                </a:lnTo>
                <a:lnTo>
                  <a:pt x="0" y="8430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dirty="0"/>
          </a:p>
        </p:txBody>
      </p:sp>
      <p:sp>
        <p:nvSpPr>
          <p:cNvPr id="117" name="Rounded Rectangle 116">
            <a:extLst>
              <a:ext uri="{FF2B5EF4-FFF2-40B4-BE49-F238E27FC236}">
                <a16:creationId xmlns:a16="http://schemas.microsoft.com/office/drawing/2014/main" id="{2C555716-9B3B-77AA-8BB5-3DF7E87CC076}"/>
              </a:ext>
            </a:extLst>
          </p:cNvPr>
          <p:cNvSpPr/>
          <p:nvPr/>
        </p:nvSpPr>
        <p:spPr>
          <a:xfrm>
            <a:off x="2244574" y="2182839"/>
            <a:ext cx="1018572" cy="341909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EF7DBBC6-242D-C2EE-42CC-1968DA552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2838" y="1801733"/>
            <a:ext cx="674684" cy="67468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a:extLst>
              <a:ext uri="{FF2B5EF4-FFF2-40B4-BE49-F238E27FC236}">
                <a16:creationId xmlns:a16="http://schemas.microsoft.com/office/drawing/2014/main" id="{9F37FB58-FB14-DD4D-F773-3460848F28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2838" y="3490653"/>
            <a:ext cx="674684" cy="674684"/>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a:extLst>
              <a:ext uri="{FF2B5EF4-FFF2-40B4-BE49-F238E27FC236}">
                <a16:creationId xmlns:a16="http://schemas.microsoft.com/office/drawing/2014/main" id="{6937D934-B72B-05C6-FA2B-86D0B63434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2838" y="5179158"/>
            <a:ext cx="674684" cy="67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19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2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7" grpId="0" animBg="1"/>
      <p:bldP spid="39" grpId="0" animBg="1"/>
      <p:bldP spid="40" grpId="0" animBg="1"/>
      <p:bldP spid="41" grpId="0" animBg="1"/>
      <p:bldP spid="42" grpId="0" animBg="1"/>
      <p:bldP spid="42" grpId="1" animBg="1"/>
      <p:bldP spid="43" grpId="0" animBg="1"/>
      <p:bldP spid="44" grpId="0" animBg="1"/>
      <p:bldP spid="45" grpId="0" animBg="1"/>
      <p:bldP spid="46" grpId="0"/>
      <p:bldP spid="47" grpId="0"/>
      <p:bldP spid="48" grpId="0"/>
      <p:bldP spid="49" grpId="0"/>
      <p:bldP spid="54" grpId="0" animBg="1"/>
      <p:bldP spid="55" grpId="0" animBg="1"/>
      <p:bldP spid="86" grpId="0" animBg="1"/>
      <p:bldP spid="89" grpId="0" animBg="1"/>
      <p:bldP spid="97" grpId="0" animBg="1"/>
      <p:bldP spid="98" grpId="0" animBg="1"/>
      <p:bldP spid="103" grpId="0" animBg="1"/>
      <p:bldP spid="104" grpId="0" animBg="1"/>
      <p:bldP spid="105" grpId="0" animBg="1"/>
      <p:bldP spid="115" grpId="0" animBg="1"/>
      <p:bldP spid="116" grpId="0" animBg="1"/>
      <p:bldP spid="1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85925-935A-A9D9-7EA9-DFB0CB4C4FBE}"/>
            </a:ext>
          </a:extLst>
        </p:cNvPr>
        <p:cNvGrpSpPr/>
        <p:nvPr/>
      </p:nvGrpSpPr>
      <p:grpSpPr>
        <a:xfrm>
          <a:off x="0" y="0"/>
          <a:ext cx="0" cy="0"/>
          <a:chOff x="0" y="0"/>
          <a:chExt cx="0" cy="0"/>
        </a:xfrm>
      </p:grpSpPr>
      <p:sp>
        <p:nvSpPr>
          <p:cNvPr id="78" name="Freeform 2">
            <a:extLst>
              <a:ext uri="{FF2B5EF4-FFF2-40B4-BE49-F238E27FC236}">
                <a16:creationId xmlns:a16="http://schemas.microsoft.com/office/drawing/2014/main" id="{AB734573-41F0-A991-E10A-2E51804616CA}"/>
              </a:ext>
            </a:extLst>
          </p:cNvPr>
          <p:cNvSpPr/>
          <p:nvPr/>
        </p:nvSpPr>
        <p:spPr>
          <a:xfrm>
            <a:off x="0" y="914400"/>
            <a:ext cx="12192000" cy="5943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5" name="Date Placeholder 4">
            <a:extLst>
              <a:ext uri="{FF2B5EF4-FFF2-40B4-BE49-F238E27FC236}">
                <a16:creationId xmlns:a16="http://schemas.microsoft.com/office/drawing/2014/main" id="{B522B9DC-8C50-E661-9402-D68ABAA95A3F}"/>
              </a:ext>
            </a:extLst>
          </p:cNvPr>
          <p:cNvSpPr>
            <a:spLocks noGrp="1"/>
          </p:cNvSpPr>
          <p:nvPr>
            <p:ph type="dt" sz="half" idx="10"/>
          </p:nvPr>
        </p:nvSpPr>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829B437C-2C24-9ABA-8816-A3AE32ECDB5A}"/>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7" name="Freeform 3">
            <a:extLst>
              <a:ext uri="{FF2B5EF4-FFF2-40B4-BE49-F238E27FC236}">
                <a16:creationId xmlns:a16="http://schemas.microsoft.com/office/drawing/2014/main" id="{C1791B4E-294F-FF79-1206-CB78EBA47995}"/>
              </a:ext>
            </a:extLst>
          </p:cNvPr>
          <p:cNvSpPr/>
          <p:nvPr/>
        </p:nvSpPr>
        <p:spPr>
          <a:xfrm>
            <a:off x="7278662" y="2746385"/>
            <a:ext cx="3546700" cy="582831"/>
          </a:xfrm>
          <a:custGeom>
            <a:avLst/>
            <a:gdLst/>
            <a:ahLst/>
            <a:cxnLst/>
            <a:rect l="l" t="t" r="r" b="b"/>
            <a:pathLst>
              <a:path w="5320050" h="874247">
                <a:moveTo>
                  <a:pt x="0" y="0"/>
                </a:moveTo>
                <a:lnTo>
                  <a:pt x="5320050" y="0"/>
                </a:lnTo>
                <a:lnTo>
                  <a:pt x="5320050" y="874248"/>
                </a:lnTo>
                <a:lnTo>
                  <a:pt x="0" y="874248"/>
                </a:lnTo>
                <a:lnTo>
                  <a:pt x="0" y="0"/>
                </a:lnTo>
                <a:close/>
              </a:path>
            </a:pathLst>
          </a:custGeom>
          <a:blipFill>
            <a:blip r:embed="rId3">
              <a:alphaModFix amt="19999"/>
              <a:extLst>
                <a:ext uri="{96DAC541-7B7A-43D3-8B79-37D633B846F1}">
                  <asvg:svgBlip xmlns:asvg="http://schemas.microsoft.com/office/drawing/2016/SVG/main" r:embed="rId4"/>
                </a:ext>
              </a:extLst>
            </a:blip>
            <a:stretch>
              <a:fillRect t="-172934" r="-507"/>
            </a:stretch>
          </a:blipFill>
        </p:spPr>
        <p:txBody>
          <a:bodyPr/>
          <a:lstStyle/>
          <a:p>
            <a:endParaRPr lang="en-US" sz="1600">
              <a:latin typeface="+mj-lt"/>
            </a:endParaRPr>
          </a:p>
        </p:txBody>
      </p:sp>
      <p:grpSp>
        <p:nvGrpSpPr>
          <p:cNvPr id="9" name="Group 5">
            <a:extLst>
              <a:ext uri="{FF2B5EF4-FFF2-40B4-BE49-F238E27FC236}">
                <a16:creationId xmlns:a16="http://schemas.microsoft.com/office/drawing/2014/main" id="{99D5E1B4-C499-988E-7CE9-5D4C6DDC06D7}"/>
              </a:ext>
            </a:extLst>
          </p:cNvPr>
          <p:cNvGrpSpPr/>
          <p:nvPr/>
        </p:nvGrpSpPr>
        <p:grpSpPr>
          <a:xfrm>
            <a:off x="7278661" y="1673176"/>
            <a:ext cx="4376067" cy="1453858"/>
            <a:chOff x="0" y="0"/>
            <a:chExt cx="1457200" cy="597333"/>
          </a:xfrm>
        </p:grpSpPr>
        <p:sp>
          <p:nvSpPr>
            <p:cNvPr id="10" name="Freeform 6">
              <a:extLst>
                <a:ext uri="{FF2B5EF4-FFF2-40B4-BE49-F238E27FC236}">
                  <a16:creationId xmlns:a16="http://schemas.microsoft.com/office/drawing/2014/main" id="{6DFA844E-DE31-BB0F-B6DF-64D21B0D1017}"/>
                </a:ext>
              </a:extLst>
            </p:cNvPr>
            <p:cNvSpPr/>
            <p:nvPr/>
          </p:nvSpPr>
          <p:spPr>
            <a:xfrm>
              <a:off x="0" y="0"/>
              <a:ext cx="1457200" cy="597333"/>
            </a:xfrm>
            <a:custGeom>
              <a:avLst/>
              <a:gdLst/>
              <a:ahLst/>
              <a:cxnLst/>
              <a:rect l="l" t="t" r="r" b="b"/>
              <a:pathLst>
                <a:path w="1457200" h="597333">
                  <a:moveTo>
                    <a:pt x="48023" y="0"/>
                  </a:moveTo>
                  <a:lnTo>
                    <a:pt x="1409177" y="0"/>
                  </a:lnTo>
                  <a:cubicBezTo>
                    <a:pt x="1435700" y="0"/>
                    <a:pt x="1457200" y="21501"/>
                    <a:pt x="1457200" y="48023"/>
                  </a:cubicBezTo>
                  <a:lnTo>
                    <a:pt x="1457200" y="549311"/>
                  </a:lnTo>
                  <a:cubicBezTo>
                    <a:pt x="1457200" y="562047"/>
                    <a:pt x="1452141" y="574262"/>
                    <a:pt x="1443135" y="583268"/>
                  </a:cubicBezTo>
                  <a:cubicBezTo>
                    <a:pt x="1434129" y="592274"/>
                    <a:pt x="1421914" y="597333"/>
                    <a:pt x="1409177" y="597333"/>
                  </a:cubicBezTo>
                  <a:lnTo>
                    <a:pt x="48023" y="597333"/>
                  </a:lnTo>
                  <a:cubicBezTo>
                    <a:pt x="21501" y="597333"/>
                    <a:pt x="0" y="575833"/>
                    <a:pt x="0" y="549311"/>
                  </a:cubicBezTo>
                  <a:lnTo>
                    <a:pt x="0" y="48023"/>
                  </a:lnTo>
                  <a:cubicBezTo>
                    <a:pt x="0" y="21501"/>
                    <a:pt x="21501" y="0"/>
                    <a:pt x="48023" y="0"/>
                  </a:cubicBezTo>
                  <a:close/>
                </a:path>
              </a:pathLst>
            </a:custGeom>
            <a:solidFill>
              <a:srgbClr val="FFFFFF"/>
            </a:solidFill>
          </p:spPr>
          <p:txBody>
            <a:bodyPr/>
            <a:lstStyle/>
            <a:p>
              <a:endParaRPr lang="en-US" sz="1600">
                <a:latin typeface="+mj-lt"/>
              </a:endParaRPr>
            </a:p>
          </p:txBody>
        </p:sp>
        <p:sp>
          <p:nvSpPr>
            <p:cNvPr id="11" name="TextBox 7">
              <a:extLst>
                <a:ext uri="{FF2B5EF4-FFF2-40B4-BE49-F238E27FC236}">
                  <a16:creationId xmlns:a16="http://schemas.microsoft.com/office/drawing/2014/main" id="{6AD89A15-2FD1-A941-4727-8C9EAB87FDD2}"/>
                </a:ext>
              </a:extLst>
            </p:cNvPr>
            <p:cNvSpPr txBox="1"/>
            <p:nvPr/>
          </p:nvSpPr>
          <p:spPr>
            <a:xfrm>
              <a:off x="0" y="-47625"/>
              <a:ext cx="1457200" cy="644958"/>
            </a:xfrm>
            <a:prstGeom prst="rect">
              <a:avLst/>
            </a:prstGeom>
          </p:spPr>
          <p:txBody>
            <a:bodyPr lIns="33867" tIns="33867" rIns="33867" bIns="33867" rtlCol="0" anchor="ctr"/>
            <a:lstStyle/>
            <a:p>
              <a:pPr algn="ctr">
                <a:lnSpc>
                  <a:spcPts val="2053"/>
                </a:lnSpc>
              </a:pPr>
              <a:endParaRPr sz="1600">
                <a:latin typeface="+mj-lt"/>
              </a:endParaRPr>
            </a:p>
          </p:txBody>
        </p:sp>
      </p:grpSp>
      <p:grpSp>
        <p:nvGrpSpPr>
          <p:cNvPr id="12" name="Group 8">
            <a:extLst>
              <a:ext uri="{FF2B5EF4-FFF2-40B4-BE49-F238E27FC236}">
                <a16:creationId xmlns:a16="http://schemas.microsoft.com/office/drawing/2014/main" id="{0BF679A1-992B-9CAD-F07D-16E233B6A642}"/>
              </a:ext>
            </a:extLst>
          </p:cNvPr>
          <p:cNvGrpSpPr/>
          <p:nvPr/>
        </p:nvGrpSpPr>
        <p:grpSpPr>
          <a:xfrm>
            <a:off x="7278662" y="1673176"/>
            <a:ext cx="142659" cy="1453858"/>
            <a:chOff x="0" y="0"/>
            <a:chExt cx="58613" cy="597333"/>
          </a:xfrm>
        </p:grpSpPr>
        <p:sp>
          <p:nvSpPr>
            <p:cNvPr id="13" name="Freeform 9">
              <a:extLst>
                <a:ext uri="{FF2B5EF4-FFF2-40B4-BE49-F238E27FC236}">
                  <a16:creationId xmlns:a16="http://schemas.microsoft.com/office/drawing/2014/main" id="{A0A3BC46-D6B8-A350-9D35-F9F624CFB40E}"/>
                </a:ext>
              </a:extLst>
            </p:cNvPr>
            <p:cNvSpPr/>
            <p:nvPr/>
          </p:nvSpPr>
          <p:spPr>
            <a:xfrm>
              <a:off x="0" y="0"/>
              <a:ext cx="58613" cy="597333"/>
            </a:xfrm>
            <a:custGeom>
              <a:avLst/>
              <a:gdLst/>
              <a:ahLst/>
              <a:cxnLst/>
              <a:rect l="l" t="t" r="r" b="b"/>
              <a:pathLst>
                <a:path w="58613" h="597333">
                  <a:moveTo>
                    <a:pt x="29307" y="0"/>
                  </a:moveTo>
                  <a:lnTo>
                    <a:pt x="29307" y="0"/>
                  </a:lnTo>
                  <a:cubicBezTo>
                    <a:pt x="37079" y="0"/>
                    <a:pt x="44533" y="3088"/>
                    <a:pt x="50029" y="8584"/>
                  </a:cubicBezTo>
                  <a:cubicBezTo>
                    <a:pt x="55526" y="14080"/>
                    <a:pt x="58613" y="21534"/>
                    <a:pt x="58613" y="29307"/>
                  </a:cubicBezTo>
                  <a:lnTo>
                    <a:pt x="58613" y="568027"/>
                  </a:lnTo>
                  <a:cubicBezTo>
                    <a:pt x="58613" y="575799"/>
                    <a:pt x="55526" y="583254"/>
                    <a:pt x="50029" y="588750"/>
                  </a:cubicBezTo>
                  <a:cubicBezTo>
                    <a:pt x="44533" y="594246"/>
                    <a:pt x="37079" y="597333"/>
                    <a:pt x="29307" y="597333"/>
                  </a:cubicBezTo>
                  <a:lnTo>
                    <a:pt x="29307" y="597333"/>
                  </a:lnTo>
                  <a:cubicBezTo>
                    <a:pt x="21534" y="597333"/>
                    <a:pt x="14080" y="594246"/>
                    <a:pt x="8584" y="588750"/>
                  </a:cubicBezTo>
                  <a:cubicBezTo>
                    <a:pt x="3088" y="583254"/>
                    <a:pt x="0" y="575799"/>
                    <a:pt x="0" y="568027"/>
                  </a:cubicBezTo>
                  <a:lnTo>
                    <a:pt x="0" y="29307"/>
                  </a:lnTo>
                  <a:cubicBezTo>
                    <a:pt x="0" y="21534"/>
                    <a:pt x="3088" y="14080"/>
                    <a:pt x="8584" y="8584"/>
                  </a:cubicBezTo>
                  <a:cubicBezTo>
                    <a:pt x="14080" y="3088"/>
                    <a:pt x="21534" y="0"/>
                    <a:pt x="29307" y="0"/>
                  </a:cubicBezTo>
                  <a:close/>
                </a:path>
              </a:pathLst>
            </a:custGeom>
            <a:solidFill>
              <a:srgbClr val="327576"/>
            </a:solidFill>
          </p:spPr>
          <p:txBody>
            <a:bodyPr/>
            <a:lstStyle/>
            <a:p>
              <a:endParaRPr lang="en-US" sz="1600">
                <a:latin typeface="+mj-lt"/>
              </a:endParaRPr>
            </a:p>
          </p:txBody>
        </p:sp>
        <p:sp>
          <p:nvSpPr>
            <p:cNvPr id="14" name="TextBox 10">
              <a:extLst>
                <a:ext uri="{FF2B5EF4-FFF2-40B4-BE49-F238E27FC236}">
                  <a16:creationId xmlns:a16="http://schemas.microsoft.com/office/drawing/2014/main" id="{0AFB14B8-69D5-BC62-9FB2-64B341EBC04A}"/>
                </a:ext>
              </a:extLst>
            </p:cNvPr>
            <p:cNvSpPr txBox="1"/>
            <p:nvPr/>
          </p:nvSpPr>
          <p:spPr>
            <a:xfrm>
              <a:off x="0" y="-47625"/>
              <a:ext cx="58613" cy="644958"/>
            </a:xfrm>
            <a:prstGeom prst="rect">
              <a:avLst/>
            </a:prstGeom>
          </p:spPr>
          <p:txBody>
            <a:bodyPr lIns="33867" tIns="33867" rIns="33867" bIns="33867" rtlCol="0" anchor="ctr"/>
            <a:lstStyle/>
            <a:p>
              <a:pPr algn="ctr">
                <a:lnSpc>
                  <a:spcPts val="2053"/>
                </a:lnSpc>
              </a:pPr>
              <a:endParaRPr sz="1600">
                <a:latin typeface="+mj-lt"/>
              </a:endParaRPr>
            </a:p>
          </p:txBody>
        </p:sp>
      </p:grpSp>
      <p:grpSp>
        <p:nvGrpSpPr>
          <p:cNvPr id="15" name="Group 11">
            <a:extLst>
              <a:ext uri="{FF2B5EF4-FFF2-40B4-BE49-F238E27FC236}">
                <a16:creationId xmlns:a16="http://schemas.microsoft.com/office/drawing/2014/main" id="{90660012-1B2D-1C65-52EB-9454EE23F33E}"/>
              </a:ext>
            </a:extLst>
          </p:cNvPr>
          <p:cNvGrpSpPr/>
          <p:nvPr/>
        </p:nvGrpSpPr>
        <p:grpSpPr>
          <a:xfrm>
            <a:off x="6263351" y="1622611"/>
            <a:ext cx="862969" cy="913534"/>
            <a:chOff x="0" y="-47625"/>
            <a:chExt cx="812800" cy="860425"/>
          </a:xfrm>
        </p:grpSpPr>
        <p:sp>
          <p:nvSpPr>
            <p:cNvPr id="16" name="Freeform 12">
              <a:extLst>
                <a:ext uri="{FF2B5EF4-FFF2-40B4-BE49-F238E27FC236}">
                  <a16:creationId xmlns:a16="http://schemas.microsoft.com/office/drawing/2014/main" id="{F74B1550-D732-2568-DA56-B4E14851206A}"/>
                </a:ext>
              </a:extLst>
            </p:cNvPr>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solidFill>
              <a:srgbClr val="327576"/>
            </a:solidFill>
          </p:spPr>
          <p:txBody>
            <a:bodyPr/>
            <a:lstStyle/>
            <a:p>
              <a:endParaRPr lang="en-US" sz="1600">
                <a:latin typeface="+mj-lt"/>
              </a:endParaRPr>
            </a:p>
          </p:txBody>
        </p:sp>
        <p:sp>
          <p:nvSpPr>
            <p:cNvPr id="17" name="TextBox 13">
              <a:extLst>
                <a:ext uri="{FF2B5EF4-FFF2-40B4-BE49-F238E27FC236}">
                  <a16:creationId xmlns:a16="http://schemas.microsoft.com/office/drawing/2014/main" id="{3AE413EB-B0C2-324A-436D-5073BD14B878}"/>
                </a:ext>
              </a:extLst>
            </p:cNvPr>
            <p:cNvSpPr txBox="1"/>
            <p:nvPr/>
          </p:nvSpPr>
          <p:spPr>
            <a:xfrm>
              <a:off x="0" y="-47625"/>
              <a:ext cx="812800" cy="860425"/>
            </a:xfrm>
            <a:prstGeom prst="rect">
              <a:avLst/>
            </a:prstGeom>
          </p:spPr>
          <p:txBody>
            <a:bodyPr lIns="33867" tIns="33867" rIns="33867" bIns="33867" rtlCol="0" anchor="ctr"/>
            <a:lstStyle/>
            <a:p>
              <a:pPr algn="ctr">
                <a:lnSpc>
                  <a:spcPts val="2053"/>
                </a:lnSpc>
              </a:pPr>
              <a:endParaRPr sz="1600">
                <a:latin typeface="+mj-lt"/>
              </a:endParaRPr>
            </a:p>
          </p:txBody>
        </p:sp>
      </p:grpSp>
      <p:grpSp>
        <p:nvGrpSpPr>
          <p:cNvPr id="18" name="Group 14">
            <a:extLst>
              <a:ext uri="{FF2B5EF4-FFF2-40B4-BE49-F238E27FC236}">
                <a16:creationId xmlns:a16="http://schemas.microsoft.com/office/drawing/2014/main" id="{A709F954-0CA5-2FE9-C3C4-161ECD389585}"/>
              </a:ext>
            </a:extLst>
          </p:cNvPr>
          <p:cNvGrpSpPr/>
          <p:nvPr/>
        </p:nvGrpSpPr>
        <p:grpSpPr>
          <a:xfrm>
            <a:off x="1669872" y="1673176"/>
            <a:ext cx="4081172" cy="1453858"/>
            <a:chOff x="0" y="0"/>
            <a:chExt cx="1457200" cy="597333"/>
          </a:xfrm>
        </p:grpSpPr>
        <p:sp>
          <p:nvSpPr>
            <p:cNvPr id="19" name="Freeform 15">
              <a:extLst>
                <a:ext uri="{FF2B5EF4-FFF2-40B4-BE49-F238E27FC236}">
                  <a16:creationId xmlns:a16="http://schemas.microsoft.com/office/drawing/2014/main" id="{8E87762A-0D4A-19C9-9C9F-3B0A036D0443}"/>
                </a:ext>
              </a:extLst>
            </p:cNvPr>
            <p:cNvSpPr/>
            <p:nvPr/>
          </p:nvSpPr>
          <p:spPr>
            <a:xfrm>
              <a:off x="0" y="0"/>
              <a:ext cx="1457200" cy="597333"/>
            </a:xfrm>
            <a:custGeom>
              <a:avLst/>
              <a:gdLst/>
              <a:ahLst/>
              <a:cxnLst/>
              <a:rect l="l" t="t" r="r" b="b"/>
              <a:pathLst>
                <a:path w="1457200" h="597333">
                  <a:moveTo>
                    <a:pt x="48023" y="0"/>
                  </a:moveTo>
                  <a:lnTo>
                    <a:pt x="1409177" y="0"/>
                  </a:lnTo>
                  <a:cubicBezTo>
                    <a:pt x="1435700" y="0"/>
                    <a:pt x="1457200" y="21501"/>
                    <a:pt x="1457200" y="48023"/>
                  </a:cubicBezTo>
                  <a:lnTo>
                    <a:pt x="1457200" y="549311"/>
                  </a:lnTo>
                  <a:cubicBezTo>
                    <a:pt x="1457200" y="562047"/>
                    <a:pt x="1452141" y="574262"/>
                    <a:pt x="1443135" y="583268"/>
                  </a:cubicBezTo>
                  <a:cubicBezTo>
                    <a:pt x="1434129" y="592274"/>
                    <a:pt x="1421914" y="597333"/>
                    <a:pt x="1409177" y="597333"/>
                  </a:cubicBezTo>
                  <a:lnTo>
                    <a:pt x="48023" y="597333"/>
                  </a:lnTo>
                  <a:cubicBezTo>
                    <a:pt x="21501" y="597333"/>
                    <a:pt x="0" y="575833"/>
                    <a:pt x="0" y="549311"/>
                  </a:cubicBezTo>
                  <a:lnTo>
                    <a:pt x="0" y="48023"/>
                  </a:lnTo>
                  <a:cubicBezTo>
                    <a:pt x="0" y="21501"/>
                    <a:pt x="21501" y="0"/>
                    <a:pt x="48023" y="0"/>
                  </a:cubicBezTo>
                  <a:close/>
                </a:path>
              </a:pathLst>
            </a:custGeom>
            <a:solidFill>
              <a:srgbClr val="FFFFFF"/>
            </a:solidFill>
          </p:spPr>
          <p:txBody>
            <a:bodyPr/>
            <a:lstStyle/>
            <a:p>
              <a:endParaRPr lang="en-US" sz="1600">
                <a:latin typeface="+mj-lt"/>
              </a:endParaRPr>
            </a:p>
          </p:txBody>
        </p:sp>
        <p:sp>
          <p:nvSpPr>
            <p:cNvPr id="20" name="TextBox 16">
              <a:extLst>
                <a:ext uri="{FF2B5EF4-FFF2-40B4-BE49-F238E27FC236}">
                  <a16:creationId xmlns:a16="http://schemas.microsoft.com/office/drawing/2014/main" id="{468B3169-C08B-AAD1-1C50-9A532A130F06}"/>
                </a:ext>
              </a:extLst>
            </p:cNvPr>
            <p:cNvSpPr txBox="1"/>
            <p:nvPr/>
          </p:nvSpPr>
          <p:spPr>
            <a:xfrm>
              <a:off x="0" y="-47625"/>
              <a:ext cx="1457200" cy="644958"/>
            </a:xfrm>
            <a:prstGeom prst="rect">
              <a:avLst/>
            </a:prstGeom>
          </p:spPr>
          <p:txBody>
            <a:bodyPr lIns="33867" tIns="33867" rIns="33867" bIns="33867" rtlCol="0" anchor="ctr"/>
            <a:lstStyle/>
            <a:p>
              <a:pPr algn="ctr">
                <a:lnSpc>
                  <a:spcPts val="2053"/>
                </a:lnSpc>
              </a:pPr>
              <a:endParaRPr sz="1600">
                <a:latin typeface="+mj-lt"/>
              </a:endParaRPr>
            </a:p>
          </p:txBody>
        </p:sp>
      </p:grpSp>
      <p:grpSp>
        <p:nvGrpSpPr>
          <p:cNvPr id="21" name="Group 17">
            <a:extLst>
              <a:ext uri="{FF2B5EF4-FFF2-40B4-BE49-F238E27FC236}">
                <a16:creationId xmlns:a16="http://schemas.microsoft.com/office/drawing/2014/main" id="{C644EAB6-3B16-E12B-F73E-9BE9FC5C9DD2}"/>
              </a:ext>
            </a:extLst>
          </p:cNvPr>
          <p:cNvGrpSpPr/>
          <p:nvPr/>
        </p:nvGrpSpPr>
        <p:grpSpPr>
          <a:xfrm>
            <a:off x="1669872" y="1673176"/>
            <a:ext cx="142659" cy="1453858"/>
            <a:chOff x="0" y="0"/>
            <a:chExt cx="58613" cy="597333"/>
          </a:xfrm>
        </p:grpSpPr>
        <p:sp>
          <p:nvSpPr>
            <p:cNvPr id="22" name="Freeform 18">
              <a:extLst>
                <a:ext uri="{FF2B5EF4-FFF2-40B4-BE49-F238E27FC236}">
                  <a16:creationId xmlns:a16="http://schemas.microsoft.com/office/drawing/2014/main" id="{941112A5-7EE4-E7FA-8A17-8B13ECC57C6B}"/>
                </a:ext>
              </a:extLst>
            </p:cNvPr>
            <p:cNvSpPr/>
            <p:nvPr/>
          </p:nvSpPr>
          <p:spPr>
            <a:xfrm>
              <a:off x="0" y="0"/>
              <a:ext cx="58613" cy="597333"/>
            </a:xfrm>
            <a:custGeom>
              <a:avLst/>
              <a:gdLst/>
              <a:ahLst/>
              <a:cxnLst/>
              <a:rect l="l" t="t" r="r" b="b"/>
              <a:pathLst>
                <a:path w="58613" h="597333">
                  <a:moveTo>
                    <a:pt x="29307" y="0"/>
                  </a:moveTo>
                  <a:lnTo>
                    <a:pt x="29307" y="0"/>
                  </a:lnTo>
                  <a:cubicBezTo>
                    <a:pt x="37079" y="0"/>
                    <a:pt x="44533" y="3088"/>
                    <a:pt x="50029" y="8584"/>
                  </a:cubicBezTo>
                  <a:cubicBezTo>
                    <a:pt x="55526" y="14080"/>
                    <a:pt x="58613" y="21534"/>
                    <a:pt x="58613" y="29307"/>
                  </a:cubicBezTo>
                  <a:lnTo>
                    <a:pt x="58613" y="568027"/>
                  </a:lnTo>
                  <a:cubicBezTo>
                    <a:pt x="58613" y="575799"/>
                    <a:pt x="55526" y="583254"/>
                    <a:pt x="50029" y="588750"/>
                  </a:cubicBezTo>
                  <a:cubicBezTo>
                    <a:pt x="44533" y="594246"/>
                    <a:pt x="37079" y="597333"/>
                    <a:pt x="29307" y="597333"/>
                  </a:cubicBezTo>
                  <a:lnTo>
                    <a:pt x="29307" y="597333"/>
                  </a:lnTo>
                  <a:cubicBezTo>
                    <a:pt x="21534" y="597333"/>
                    <a:pt x="14080" y="594246"/>
                    <a:pt x="8584" y="588750"/>
                  </a:cubicBezTo>
                  <a:cubicBezTo>
                    <a:pt x="3088" y="583254"/>
                    <a:pt x="0" y="575799"/>
                    <a:pt x="0" y="568027"/>
                  </a:cubicBezTo>
                  <a:lnTo>
                    <a:pt x="0" y="29307"/>
                  </a:lnTo>
                  <a:cubicBezTo>
                    <a:pt x="0" y="21534"/>
                    <a:pt x="3088" y="14080"/>
                    <a:pt x="8584" y="8584"/>
                  </a:cubicBezTo>
                  <a:cubicBezTo>
                    <a:pt x="14080" y="3088"/>
                    <a:pt x="21534" y="0"/>
                    <a:pt x="29307" y="0"/>
                  </a:cubicBezTo>
                  <a:close/>
                </a:path>
              </a:pathLst>
            </a:custGeom>
            <a:solidFill>
              <a:srgbClr val="235A5B"/>
            </a:solidFill>
          </p:spPr>
          <p:txBody>
            <a:bodyPr/>
            <a:lstStyle/>
            <a:p>
              <a:endParaRPr lang="en-US" sz="1600">
                <a:latin typeface="+mj-lt"/>
              </a:endParaRPr>
            </a:p>
          </p:txBody>
        </p:sp>
        <p:sp>
          <p:nvSpPr>
            <p:cNvPr id="23" name="TextBox 19">
              <a:extLst>
                <a:ext uri="{FF2B5EF4-FFF2-40B4-BE49-F238E27FC236}">
                  <a16:creationId xmlns:a16="http://schemas.microsoft.com/office/drawing/2014/main" id="{F8D2AF16-DCE6-1693-5668-04CE2F589162}"/>
                </a:ext>
              </a:extLst>
            </p:cNvPr>
            <p:cNvSpPr txBox="1"/>
            <p:nvPr/>
          </p:nvSpPr>
          <p:spPr>
            <a:xfrm>
              <a:off x="0" y="-47625"/>
              <a:ext cx="58613" cy="644958"/>
            </a:xfrm>
            <a:prstGeom prst="rect">
              <a:avLst/>
            </a:prstGeom>
          </p:spPr>
          <p:txBody>
            <a:bodyPr lIns="33867" tIns="33867" rIns="33867" bIns="33867" rtlCol="0" anchor="ctr"/>
            <a:lstStyle/>
            <a:p>
              <a:pPr algn="ctr">
                <a:lnSpc>
                  <a:spcPts val="2053"/>
                </a:lnSpc>
              </a:pPr>
              <a:endParaRPr sz="1600">
                <a:latin typeface="+mj-lt"/>
              </a:endParaRPr>
            </a:p>
          </p:txBody>
        </p:sp>
      </p:grpSp>
      <p:grpSp>
        <p:nvGrpSpPr>
          <p:cNvPr id="24" name="Group 20">
            <a:extLst>
              <a:ext uri="{FF2B5EF4-FFF2-40B4-BE49-F238E27FC236}">
                <a16:creationId xmlns:a16="http://schemas.microsoft.com/office/drawing/2014/main" id="{F2AF6BBF-1424-9E10-D219-76CB33CE4F23}"/>
              </a:ext>
            </a:extLst>
          </p:cNvPr>
          <p:cNvGrpSpPr/>
          <p:nvPr/>
        </p:nvGrpSpPr>
        <p:grpSpPr>
          <a:xfrm>
            <a:off x="654561" y="1673176"/>
            <a:ext cx="862969" cy="862969"/>
            <a:chOff x="0" y="0"/>
            <a:chExt cx="812800" cy="812800"/>
          </a:xfrm>
        </p:grpSpPr>
        <p:sp>
          <p:nvSpPr>
            <p:cNvPr id="25" name="Freeform 21">
              <a:extLst>
                <a:ext uri="{FF2B5EF4-FFF2-40B4-BE49-F238E27FC236}">
                  <a16:creationId xmlns:a16="http://schemas.microsoft.com/office/drawing/2014/main" id="{06037389-4649-9C8C-48F3-C164B2DF3DED}"/>
                </a:ext>
              </a:extLst>
            </p:cNvPr>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solidFill>
              <a:srgbClr val="235A5B"/>
            </a:solidFill>
          </p:spPr>
          <p:txBody>
            <a:bodyPr/>
            <a:lstStyle/>
            <a:p>
              <a:endParaRPr lang="en-US" sz="1600">
                <a:latin typeface="+mj-lt"/>
              </a:endParaRPr>
            </a:p>
          </p:txBody>
        </p:sp>
        <p:sp>
          <p:nvSpPr>
            <p:cNvPr id="26" name="TextBox 22">
              <a:extLst>
                <a:ext uri="{FF2B5EF4-FFF2-40B4-BE49-F238E27FC236}">
                  <a16:creationId xmlns:a16="http://schemas.microsoft.com/office/drawing/2014/main" id="{6B9890B2-A30E-04AE-C1F3-5A50C8E62078}"/>
                </a:ext>
              </a:extLst>
            </p:cNvPr>
            <p:cNvSpPr txBox="1"/>
            <p:nvPr/>
          </p:nvSpPr>
          <p:spPr>
            <a:xfrm>
              <a:off x="0" y="-47625"/>
              <a:ext cx="812800" cy="860425"/>
            </a:xfrm>
            <a:prstGeom prst="rect">
              <a:avLst/>
            </a:prstGeom>
          </p:spPr>
          <p:txBody>
            <a:bodyPr lIns="33867" tIns="33867" rIns="33867" bIns="33867" rtlCol="0" anchor="ctr"/>
            <a:lstStyle/>
            <a:p>
              <a:pPr algn="ctr">
                <a:lnSpc>
                  <a:spcPts val="2053"/>
                </a:lnSpc>
              </a:pPr>
              <a:endParaRPr sz="1600">
                <a:latin typeface="+mj-lt"/>
              </a:endParaRPr>
            </a:p>
          </p:txBody>
        </p:sp>
      </p:grpSp>
      <p:sp>
        <p:nvSpPr>
          <p:cNvPr id="27" name="Freeform 23">
            <a:extLst>
              <a:ext uri="{FF2B5EF4-FFF2-40B4-BE49-F238E27FC236}">
                <a16:creationId xmlns:a16="http://schemas.microsoft.com/office/drawing/2014/main" id="{F4C4F1C7-191A-0688-4E69-E607EC736815}"/>
              </a:ext>
            </a:extLst>
          </p:cNvPr>
          <p:cNvSpPr/>
          <p:nvPr/>
        </p:nvSpPr>
        <p:spPr>
          <a:xfrm>
            <a:off x="1669872" y="5143584"/>
            <a:ext cx="3546700" cy="582831"/>
          </a:xfrm>
          <a:custGeom>
            <a:avLst/>
            <a:gdLst/>
            <a:ahLst/>
            <a:cxnLst/>
            <a:rect l="l" t="t" r="r" b="b"/>
            <a:pathLst>
              <a:path w="5320050" h="874247">
                <a:moveTo>
                  <a:pt x="0" y="0"/>
                </a:moveTo>
                <a:lnTo>
                  <a:pt x="5320050" y="0"/>
                </a:lnTo>
                <a:lnTo>
                  <a:pt x="5320050" y="874248"/>
                </a:lnTo>
                <a:lnTo>
                  <a:pt x="0" y="874248"/>
                </a:lnTo>
                <a:lnTo>
                  <a:pt x="0" y="0"/>
                </a:lnTo>
                <a:close/>
              </a:path>
            </a:pathLst>
          </a:custGeom>
          <a:blipFill>
            <a:blip r:embed="rId3">
              <a:alphaModFix amt="19999"/>
              <a:extLst>
                <a:ext uri="{96DAC541-7B7A-43D3-8B79-37D633B846F1}">
                  <asvg:svgBlip xmlns:asvg="http://schemas.microsoft.com/office/drawing/2016/SVG/main" r:embed="rId4"/>
                </a:ext>
              </a:extLst>
            </a:blip>
            <a:stretch>
              <a:fillRect t="-172934" r="-507"/>
            </a:stretch>
          </a:blipFill>
        </p:spPr>
        <p:txBody>
          <a:bodyPr/>
          <a:lstStyle/>
          <a:p>
            <a:endParaRPr lang="en-US" sz="1600">
              <a:latin typeface="+mj-lt"/>
            </a:endParaRPr>
          </a:p>
        </p:txBody>
      </p:sp>
      <p:grpSp>
        <p:nvGrpSpPr>
          <p:cNvPr id="28" name="Group 24">
            <a:extLst>
              <a:ext uri="{FF2B5EF4-FFF2-40B4-BE49-F238E27FC236}">
                <a16:creationId xmlns:a16="http://schemas.microsoft.com/office/drawing/2014/main" id="{13134841-983B-606A-781A-95A9956EB662}"/>
              </a:ext>
            </a:extLst>
          </p:cNvPr>
          <p:cNvGrpSpPr/>
          <p:nvPr/>
        </p:nvGrpSpPr>
        <p:grpSpPr>
          <a:xfrm>
            <a:off x="1669871" y="4073166"/>
            <a:ext cx="4075541" cy="1453858"/>
            <a:chOff x="0" y="0"/>
            <a:chExt cx="1457200" cy="597333"/>
          </a:xfrm>
        </p:grpSpPr>
        <p:sp>
          <p:nvSpPr>
            <p:cNvPr id="29" name="Freeform 25">
              <a:extLst>
                <a:ext uri="{FF2B5EF4-FFF2-40B4-BE49-F238E27FC236}">
                  <a16:creationId xmlns:a16="http://schemas.microsoft.com/office/drawing/2014/main" id="{D2EC7238-B787-AE6A-F447-836171799D52}"/>
                </a:ext>
              </a:extLst>
            </p:cNvPr>
            <p:cNvSpPr/>
            <p:nvPr/>
          </p:nvSpPr>
          <p:spPr>
            <a:xfrm>
              <a:off x="0" y="0"/>
              <a:ext cx="1457200" cy="597333"/>
            </a:xfrm>
            <a:custGeom>
              <a:avLst/>
              <a:gdLst/>
              <a:ahLst/>
              <a:cxnLst/>
              <a:rect l="l" t="t" r="r" b="b"/>
              <a:pathLst>
                <a:path w="1457200" h="597333">
                  <a:moveTo>
                    <a:pt x="48023" y="0"/>
                  </a:moveTo>
                  <a:lnTo>
                    <a:pt x="1409177" y="0"/>
                  </a:lnTo>
                  <a:cubicBezTo>
                    <a:pt x="1435700" y="0"/>
                    <a:pt x="1457200" y="21501"/>
                    <a:pt x="1457200" y="48023"/>
                  </a:cubicBezTo>
                  <a:lnTo>
                    <a:pt x="1457200" y="549311"/>
                  </a:lnTo>
                  <a:cubicBezTo>
                    <a:pt x="1457200" y="562047"/>
                    <a:pt x="1452141" y="574262"/>
                    <a:pt x="1443135" y="583268"/>
                  </a:cubicBezTo>
                  <a:cubicBezTo>
                    <a:pt x="1434129" y="592274"/>
                    <a:pt x="1421914" y="597333"/>
                    <a:pt x="1409177" y="597333"/>
                  </a:cubicBezTo>
                  <a:lnTo>
                    <a:pt x="48023" y="597333"/>
                  </a:lnTo>
                  <a:cubicBezTo>
                    <a:pt x="21501" y="597333"/>
                    <a:pt x="0" y="575833"/>
                    <a:pt x="0" y="549311"/>
                  </a:cubicBezTo>
                  <a:lnTo>
                    <a:pt x="0" y="48023"/>
                  </a:lnTo>
                  <a:cubicBezTo>
                    <a:pt x="0" y="21501"/>
                    <a:pt x="21501" y="0"/>
                    <a:pt x="48023" y="0"/>
                  </a:cubicBezTo>
                  <a:close/>
                </a:path>
              </a:pathLst>
            </a:custGeom>
            <a:solidFill>
              <a:srgbClr val="FFFFFF"/>
            </a:solidFill>
          </p:spPr>
          <p:txBody>
            <a:bodyPr/>
            <a:lstStyle/>
            <a:p>
              <a:endParaRPr lang="en-US" sz="1600">
                <a:latin typeface="+mj-lt"/>
              </a:endParaRPr>
            </a:p>
          </p:txBody>
        </p:sp>
        <p:sp>
          <p:nvSpPr>
            <p:cNvPr id="30" name="TextBox 26">
              <a:extLst>
                <a:ext uri="{FF2B5EF4-FFF2-40B4-BE49-F238E27FC236}">
                  <a16:creationId xmlns:a16="http://schemas.microsoft.com/office/drawing/2014/main" id="{BE706F2F-4F8B-209D-2695-E6F7EF9849E8}"/>
                </a:ext>
              </a:extLst>
            </p:cNvPr>
            <p:cNvSpPr txBox="1"/>
            <p:nvPr/>
          </p:nvSpPr>
          <p:spPr>
            <a:xfrm>
              <a:off x="0" y="-47625"/>
              <a:ext cx="1457200" cy="644958"/>
            </a:xfrm>
            <a:prstGeom prst="rect">
              <a:avLst/>
            </a:prstGeom>
          </p:spPr>
          <p:txBody>
            <a:bodyPr lIns="33867" tIns="33867" rIns="33867" bIns="33867" rtlCol="0" anchor="ctr"/>
            <a:lstStyle/>
            <a:p>
              <a:pPr algn="ctr">
                <a:lnSpc>
                  <a:spcPts val="2053"/>
                </a:lnSpc>
              </a:pPr>
              <a:endParaRPr sz="1600">
                <a:latin typeface="+mj-lt"/>
              </a:endParaRPr>
            </a:p>
          </p:txBody>
        </p:sp>
      </p:grpSp>
      <p:grpSp>
        <p:nvGrpSpPr>
          <p:cNvPr id="31" name="Group 27">
            <a:extLst>
              <a:ext uri="{FF2B5EF4-FFF2-40B4-BE49-F238E27FC236}">
                <a16:creationId xmlns:a16="http://schemas.microsoft.com/office/drawing/2014/main" id="{789D32BB-51C8-6058-EB3B-BC08813D8C12}"/>
              </a:ext>
            </a:extLst>
          </p:cNvPr>
          <p:cNvGrpSpPr/>
          <p:nvPr/>
        </p:nvGrpSpPr>
        <p:grpSpPr>
          <a:xfrm>
            <a:off x="1669872" y="4073166"/>
            <a:ext cx="142659" cy="1453858"/>
            <a:chOff x="0" y="0"/>
            <a:chExt cx="58613" cy="597333"/>
          </a:xfrm>
        </p:grpSpPr>
        <p:sp>
          <p:nvSpPr>
            <p:cNvPr id="32" name="Freeform 28">
              <a:extLst>
                <a:ext uri="{FF2B5EF4-FFF2-40B4-BE49-F238E27FC236}">
                  <a16:creationId xmlns:a16="http://schemas.microsoft.com/office/drawing/2014/main" id="{95FE391D-9089-5433-B11F-2089D5D88E65}"/>
                </a:ext>
              </a:extLst>
            </p:cNvPr>
            <p:cNvSpPr/>
            <p:nvPr/>
          </p:nvSpPr>
          <p:spPr>
            <a:xfrm>
              <a:off x="0" y="0"/>
              <a:ext cx="58613" cy="597333"/>
            </a:xfrm>
            <a:custGeom>
              <a:avLst/>
              <a:gdLst/>
              <a:ahLst/>
              <a:cxnLst/>
              <a:rect l="l" t="t" r="r" b="b"/>
              <a:pathLst>
                <a:path w="58613" h="597333">
                  <a:moveTo>
                    <a:pt x="29307" y="0"/>
                  </a:moveTo>
                  <a:lnTo>
                    <a:pt x="29307" y="0"/>
                  </a:lnTo>
                  <a:cubicBezTo>
                    <a:pt x="37079" y="0"/>
                    <a:pt x="44533" y="3088"/>
                    <a:pt x="50029" y="8584"/>
                  </a:cubicBezTo>
                  <a:cubicBezTo>
                    <a:pt x="55526" y="14080"/>
                    <a:pt x="58613" y="21534"/>
                    <a:pt x="58613" y="29307"/>
                  </a:cubicBezTo>
                  <a:lnTo>
                    <a:pt x="58613" y="568027"/>
                  </a:lnTo>
                  <a:cubicBezTo>
                    <a:pt x="58613" y="575799"/>
                    <a:pt x="55526" y="583254"/>
                    <a:pt x="50029" y="588750"/>
                  </a:cubicBezTo>
                  <a:cubicBezTo>
                    <a:pt x="44533" y="594246"/>
                    <a:pt x="37079" y="597333"/>
                    <a:pt x="29307" y="597333"/>
                  </a:cubicBezTo>
                  <a:lnTo>
                    <a:pt x="29307" y="597333"/>
                  </a:lnTo>
                  <a:cubicBezTo>
                    <a:pt x="21534" y="597333"/>
                    <a:pt x="14080" y="594246"/>
                    <a:pt x="8584" y="588750"/>
                  </a:cubicBezTo>
                  <a:cubicBezTo>
                    <a:pt x="3088" y="583254"/>
                    <a:pt x="0" y="575799"/>
                    <a:pt x="0" y="568027"/>
                  </a:cubicBezTo>
                  <a:lnTo>
                    <a:pt x="0" y="29307"/>
                  </a:lnTo>
                  <a:cubicBezTo>
                    <a:pt x="0" y="21534"/>
                    <a:pt x="3088" y="14080"/>
                    <a:pt x="8584" y="8584"/>
                  </a:cubicBezTo>
                  <a:cubicBezTo>
                    <a:pt x="14080" y="3088"/>
                    <a:pt x="21534" y="0"/>
                    <a:pt x="29307" y="0"/>
                  </a:cubicBezTo>
                  <a:close/>
                </a:path>
              </a:pathLst>
            </a:custGeom>
            <a:solidFill>
              <a:srgbClr val="408789"/>
            </a:solidFill>
          </p:spPr>
          <p:txBody>
            <a:bodyPr/>
            <a:lstStyle/>
            <a:p>
              <a:endParaRPr lang="en-US" sz="1600">
                <a:latin typeface="+mj-lt"/>
              </a:endParaRPr>
            </a:p>
          </p:txBody>
        </p:sp>
        <p:sp>
          <p:nvSpPr>
            <p:cNvPr id="33" name="TextBox 29">
              <a:extLst>
                <a:ext uri="{FF2B5EF4-FFF2-40B4-BE49-F238E27FC236}">
                  <a16:creationId xmlns:a16="http://schemas.microsoft.com/office/drawing/2014/main" id="{262DDC34-325F-050A-6D12-E4AA643EF886}"/>
                </a:ext>
              </a:extLst>
            </p:cNvPr>
            <p:cNvSpPr txBox="1"/>
            <p:nvPr/>
          </p:nvSpPr>
          <p:spPr>
            <a:xfrm>
              <a:off x="0" y="-47625"/>
              <a:ext cx="58613" cy="644958"/>
            </a:xfrm>
            <a:prstGeom prst="rect">
              <a:avLst/>
            </a:prstGeom>
          </p:spPr>
          <p:txBody>
            <a:bodyPr lIns="33867" tIns="33867" rIns="33867" bIns="33867" rtlCol="0" anchor="ctr"/>
            <a:lstStyle/>
            <a:p>
              <a:pPr algn="ctr">
                <a:lnSpc>
                  <a:spcPts val="2053"/>
                </a:lnSpc>
              </a:pPr>
              <a:endParaRPr sz="1600">
                <a:latin typeface="+mj-lt"/>
              </a:endParaRPr>
            </a:p>
          </p:txBody>
        </p:sp>
      </p:grpSp>
      <p:grpSp>
        <p:nvGrpSpPr>
          <p:cNvPr id="34" name="Group 30">
            <a:extLst>
              <a:ext uri="{FF2B5EF4-FFF2-40B4-BE49-F238E27FC236}">
                <a16:creationId xmlns:a16="http://schemas.microsoft.com/office/drawing/2014/main" id="{1FB7B0DE-2F7B-1E63-9253-2C18129FA0B4}"/>
              </a:ext>
            </a:extLst>
          </p:cNvPr>
          <p:cNvGrpSpPr/>
          <p:nvPr/>
        </p:nvGrpSpPr>
        <p:grpSpPr>
          <a:xfrm>
            <a:off x="654561" y="4073166"/>
            <a:ext cx="862969" cy="862969"/>
            <a:chOff x="0" y="0"/>
            <a:chExt cx="812800" cy="812800"/>
          </a:xfrm>
        </p:grpSpPr>
        <p:sp>
          <p:nvSpPr>
            <p:cNvPr id="35" name="Freeform 31">
              <a:extLst>
                <a:ext uri="{FF2B5EF4-FFF2-40B4-BE49-F238E27FC236}">
                  <a16:creationId xmlns:a16="http://schemas.microsoft.com/office/drawing/2014/main" id="{D72DEEF8-96FC-EDB1-A81F-80800136964C}"/>
                </a:ext>
              </a:extLst>
            </p:cNvPr>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solidFill>
              <a:srgbClr val="408789"/>
            </a:solidFill>
          </p:spPr>
          <p:txBody>
            <a:bodyPr/>
            <a:lstStyle/>
            <a:p>
              <a:endParaRPr lang="en-US" sz="1600">
                <a:latin typeface="+mj-lt"/>
              </a:endParaRPr>
            </a:p>
          </p:txBody>
        </p:sp>
        <p:sp>
          <p:nvSpPr>
            <p:cNvPr id="36" name="TextBox 32">
              <a:extLst>
                <a:ext uri="{FF2B5EF4-FFF2-40B4-BE49-F238E27FC236}">
                  <a16:creationId xmlns:a16="http://schemas.microsoft.com/office/drawing/2014/main" id="{DC0C36A9-DFD7-80CD-5E67-287683BC1F57}"/>
                </a:ext>
              </a:extLst>
            </p:cNvPr>
            <p:cNvSpPr txBox="1"/>
            <p:nvPr/>
          </p:nvSpPr>
          <p:spPr>
            <a:xfrm>
              <a:off x="0" y="-47625"/>
              <a:ext cx="812800" cy="860425"/>
            </a:xfrm>
            <a:prstGeom prst="rect">
              <a:avLst/>
            </a:prstGeom>
          </p:spPr>
          <p:txBody>
            <a:bodyPr lIns="33867" tIns="33867" rIns="33867" bIns="33867" rtlCol="0" anchor="ctr"/>
            <a:lstStyle/>
            <a:p>
              <a:pPr algn="ctr">
                <a:lnSpc>
                  <a:spcPts val="2053"/>
                </a:lnSpc>
              </a:pPr>
              <a:endParaRPr sz="1600">
                <a:latin typeface="+mj-lt"/>
              </a:endParaRPr>
            </a:p>
          </p:txBody>
        </p:sp>
      </p:grpSp>
      <p:sp>
        <p:nvSpPr>
          <p:cNvPr id="38" name="Freeform 34">
            <a:extLst>
              <a:ext uri="{FF2B5EF4-FFF2-40B4-BE49-F238E27FC236}">
                <a16:creationId xmlns:a16="http://schemas.microsoft.com/office/drawing/2014/main" id="{64DAD0B7-DC16-16D0-A0E9-ADAF6113D01D}"/>
              </a:ext>
            </a:extLst>
          </p:cNvPr>
          <p:cNvSpPr/>
          <p:nvPr/>
        </p:nvSpPr>
        <p:spPr>
          <a:xfrm>
            <a:off x="7278662" y="5143584"/>
            <a:ext cx="3546700" cy="582831"/>
          </a:xfrm>
          <a:custGeom>
            <a:avLst/>
            <a:gdLst/>
            <a:ahLst/>
            <a:cxnLst/>
            <a:rect l="l" t="t" r="r" b="b"/>
            <a:pathLst>
              <a:path w="5320050" h="874247">
                <a:moveTo>
                  <a:pt x="0" y="0"/>
                </a:moveTo>
                <a:lnTo>
                  <a:pt x="5320050" y="0"/>
                </a:lnTo>
                <a:lnTo>
                  <a:pt x="5320050" y="874248"/>
                </a:lnTo>
                <a:lnTo>
                  <a:pt x="0" y="874248"/>
                </a:lnTo>
                <a:lnTo>
                  <a:pt x="0" y="0"/>
                </a:lnTo>
                <a:close/>
              </a:path>
            </a:pathLst>
          </a:custGeom>
          <a:blipFill>
            <a:blip r:embed="rId3">
              <a:alphaModFix amt="19999"/>
              <a:extLst>
                <a:ext uri="{96DAC541-7B7A-43D3-8B79-37D633B846F1}">
                  <asvg:svgBlip xmlns:asvg="http://schemas.microsoft.com/office/drawing/2016/SVG/main" r:embed="rId4"/>
                </a:ext>
              </a:extLst>
            </a:blip>
            <a:stretch>
              <a:fillRect t="-172934" r="-507"/>
            </a:stretch>
          </a:blipFill>
        </p:spPr>
        <p:txBody>
          <a:bodyPr/>
          <a:lstStyle/>
          <a:p>
            <a:endParaRPr lang="en-US" sz="1600">
              <a:latin typeface="+mj-lt"/>
            </a:endParaRPr>
          </a:p>
        </p:txBody>
      </p:sp>
      <p:grpSp>
        <p:nvGrpSpPr>
          <p:cNvPr id="39" name="Group 35">
            <a:extLst>
              <a:ext uri="{FF2B5EF4-FFF2-40B4-BE49-F238E27FC236}">
                <a16:creationId xmlns:a16="http://schemas.microsoft.com/office/drawing/2014/main" id="{084EEDAE-CE81-C60E-7FCA-248A2CC5DC02}"/>
              </a:ext>
            </a:extLst>
          </p:cNvPr>
          <p:cNvGrpSpPr/>
          <p:nvPr/>
        </p:nvGrpSpPr>
        <p:grpSpPr>
          <a:xfrm>
            <a:off x="7278661" y="4073166"/>
            <a:ext cx="4376067" cy="1453858"/>
            <a:chOff x="0" y="0"/>
            <a:chExt cx="1457200" cy="597333"/>
          </a:xfrm>
        </p:grpSpPr>
        <p:sp>
          <p:nvSpPr>
            <p:cNvPr id="40" name="Freeform 36">
              <a:extLst>
                <a:ext uri="{FF2B5EF4-FFF2-40B4-BE49-F238E27FC236}">
                  <a16:creationId xmlns:a16="http://schemas.microsoft.com/office/drawing/2014/main" id="{347AE969-F166-B572-41B5-8BF435BE6128}"/>
                </a:ext>
              </a:extLst>
            </p:cNvPr>
            <p:cNvSpPr/>
            <p:nvPr/>
          </p:nvSpPr>
          <p:spPr>
            <a:xfrm>
              <a:off x="0" y="0"/>
              <a:ext cx="1457200" cy="597333"/>
            </a:xfrm>
            <a:custGeom>
              <a:avLst/>
              <a:gdLst/>
              <a:ahLst/>
              <a:cxnLst/>
              <a:rect l="l" t="t" r="r" b="b"/>
              <a:pathLst>
                <a:path w="1457200" h="597333">
                  <a:moveTo>
                    <a:pt x="48023" y="0"/>
                  </a:moveTo>
                  <a:lnTo>
                    <a:pt x="1409177" y="0"/>
                  </a:lnTo>
                  <a:cubicBezTo>
                    <a:pt x="1435700" y="0"/>
                    <a:pt x="1457200" y="21501"/>
                    <a:pt x="1457200" y="48023"/>
                  </a:cubicBezTo>
                  <a:lnTo>
                    <a:pt x="1457200" y="549311"/>
                  </a:lnTo>
                  <a:cubicBezTo>
                    <a:pt x="1457200" y="562047"/>
                    <a:pt x="1452141" y="574262"/>
                    <a:pt x="1443135" y="583268"/>
                  </a:cubicBezTo>
                  <a:cubicBezTo>
                    <a:pt x="1434129" y="592274"/>
                    <a:pt x="1421914" y="597333"/>
                    <a:pt x="1409177" y="597333"/>
                  </a:cubicBezTo>
                  <a:lnTo>
                    <a:pt x="48023" y="597333"/>
                  </a:lnTo>
                  <a:cubicBezTo>
                    <a:pt x="21501" y="597333"/>
                    <a:pt x="0" y="575833"/>
                    <a:pt x="0" y="549311"/>
                  </a:cubicBezTo>
                  <a:lnTo>
                    <a:pt x="0" y="48023"/>
                  </a:lnTo>
                  <a:cubicBezTo>
                    <a:pt x="0" y="21501"/>
                    <a:pt x="21501" y="0"/>
                    <a:pt x="48023" y="0"/>
                  </a:cubicBezTo>
                  <a:close/>
                </a:path>
              </a:pathLst>
            </a:custGeom>
            <a:solidFill>
              <a:srgbClr val="FFFFFF"/>
            </a:solidFill>
          </p:spPr>
          <p:txBody>
            <a:bodyPr/>
            <a:lstStyle/>
            <a:p>
              <a:endParaRPr lang="en-US" sz="1600">
                <a:latin typeface="+mj-lt"/>
              </a:endParaRPr>
            </a:p>
          </p:txBody>
        </p:sp>
        <p:sp>
          <p:nvSpPr>
            <p:cNvPr id="41" name="TextBox 37">
              <a:extLst>
                <a:ext uri="{FF2B5EF4-FFF2-40B4-BE49-F238E27FC236}">
                  <a16:creationId xmlns:a16="http://schemas.microsoft.com/office/drawing/2014/main" id="{5CF42B00-9CA2-1039-8EE5-B5182658ED3F}"/>
                </a:ext>
              </a:extLst>
            </p:cNvPr>
            <p:cNvSpPr txBox="1"/>
            <p:nvPr/>
          </p:nvSpPr>
          <p:spPr>
            <a:xfrm>
              <a:off x="0" y="-47625"/>
              <a:ext cx="1457200" cy="644958"/>
            </a:xfrm>
            <a:prstGeom prst="rect">
              <a:avLst/>
            </a:prstGeom>
          </p:spPr>
          <p:txBody>
            <a:bodyPr lIns="33867" tIns="33867" rIns="33867" bIns="33867" rtlCol="0" anchor="ctr"/>
            <a:lstStyle/>
            <a:p>
              <a:pPr algn="ctr">
                <a:lnSpc>
                  <a:spcPts val="2053"/>
                </a:lnSpc>
              </a:pPr>
              <a:endParaRPr sz="1600">
                <a:latin typeface="+mj-lt"/>
              </a:endParaRPr>
            </a:p>
          </p:txBody>
        </p:sp>
      </p:grpSp>
      <p:grpSp>
        <p:nvGrpSpPr>
          <p:cNvPr id="42" name="Group 38">
            <a:extLst>
              <a:ext uri="{FF2B5EF4-FFF2-40B4-BE49-F238E27FC236}">
                <a16:creationId xmlns:a16="http://schemas.microsoft.com/office/drawing/2014/main" id="{239A9D69-0086-F334-C76B-E053BF216D98}"/>
              </a:ext>
            </a:extLst>
          </p:cNvPr>
          <p:cNvGrpSpPr/>
          <p:nvPr/>
        </p:nvGrpSpPr>
        <p:grpSpPr>
          <a:xfrm>
            <a:off x="7278662" y="4073166"/>
            <a:ext cx="142659" cy="1453858"/>
            <a:chOff x="0" y="0"/>
            <a:chExt cx="58613" cy="597333"/>
          </a:xfrm>
        </p:grpSpPr>
        <p:sp>
          <p:nvSpPr>
            <p:cNvPr id="43" name="Freeform 39">
              <a:extLst>
                <a:ext uri="{FF2B5EF4-FFF2-40B4-BE49-F238E27FC236}">
                  <a16:creationId xmlns:a16="http://schemas.microsoft.com/office/drawing/2014/main" id="{1973CCF9-03C1-5482-C0CF-C4FB563799FF}"/>
                </a:ext>
              </a:extLst>
            </p:cNvPr>
            <p:cNvSpPr/>
            <p:nvPr/>
          </p:nvSpPr>
          <p:spPr>
            <a:xfrm>
              <a:off x="0" y="0"/>
              <a:ext cx="58613" cy="597333"/>
            </a:xfrm>
            <a:custGeom>
              <a:avLst/>
              <a:gdLst/>
              <a:ahLst/>
              <a:cxnLst/>
              <a:rect l="l" t="t" r="r" b="b"/>
              <a:pathLst>
                <a:path w="58613" h="597333">
                  <a:moveTo>
                    <a:pt x="29307" y="0"/>
                  </a:moveTo>
                  <a:lnTo>
                    <a:pt x="29307" y="0"/>
                  </a:lnTo>
                  <a:cubicBezTo>
                    <a:pt x="37079" y="0"/>
                    <a:pt x="44533" y="3088"/>
                    <a:pt x="50029" y="8584"/>
                  </a:cubicBezTo>
                  <a:cubicBezTo>
                    <a:pt x="55526" y="14080"/>
                    <a:pt x="58613" y="21534"/>
                    <a:pt x="58613" y="29307"/>
                  </a:cubicBezTo>
                  <a:lnTo>
                    <a:pt x="58613" y="568027"/>
                  </a:lnTo>
                  <a:cubicBezTo>
                    <a:pt x="58613" y="575799"/>
                    <a:pt x="55526" y="583254"/>
                    <a:pt x="50029" y="588750"/>
                  </a:cubicBezTo>
                  <a:cubicBezTo>
                    <a:pt x="44533" y="594246"/>
                    <a:pt x="37079" y="597333"/>
                    <a:pt x="29307" y="597333"/>
                  </a:cubicBezTo>
                  <a:lnTo>
                    <a:pt x="29307" y="597333"/>
                  </a:lnTo>
                  <a:cubicBezTo>
                    <a:pt x="21534" y="597333"/>
                    <a:pt x="14080" y="594246"/>
                    <a:pt x="8584" y="588750"/>
                  </a:cubicBezTo>
                  <a:cubicBezTo>
                    <a:pt x="3088" y="583254"/>
                    <a:pt x="0" y="575799"/>
                    <a:pt x="0" y="568027"/>
                  </a:cubicBezTo>
                  <a:lnTo>
                    <a:pt x="0" y="29307"/>
                  </a:lnTo>
                  <a:cubicBezTo>
                    <a:pt x="0" y="21534"/>
                    <a:pt x="3088" y="14080"/>
                    <a:pt x="8584" y="8584"/>
                  </a:cubicBezTo>
                  <a:cubicBezTo>
                    <a:pt x="14080" y="3088"/>
                    <a:pt x="21534" y="0"/>
                    <a:pt x="29307" y="0"/>
                  </a:cubicBezTo>
                  <a:close/>
                </a:path>
              </a:pathLst>
            </a:custGeom>
            <a:solidFill>
              <a:srgbClr val="639C9D"/>
            </a:solidFill>
          </p:spPr>
          <p:txBody>
            <a:bodyPr/>
            <a:lstStyle/>
            <a:p>
              <a:endParaRPr lang="en-US" sz="1600">
                <a:latin typeface="+mj-lt"/>
              </a:endParaRPr>
            </a:p>
          </p:txBody>
        </p:sp>
        <p:sp>
          <p:nvSpPr>
            <p:cNvPr id="44" name="TextBox 40">
              <a:extLst>
                <a:ext uri="{FF2B5EF4-FFF2-40B4-BE49-F238E27FC236}">
                  <a16:creationId xmlns:a16="http://schemas.microsoft.com/office/drawing/2014/main" id="{A58ABEA8-42F6-8C88-E110-7574CD52C6B4}"/>
                </a:ext>
              </a:extLst>
            </p:cNvPr>
            <p:cNvSpPr txBox="1"/>
            <p:nvPr/>
          </p:nvSpPr>
          <p:spPr>
            <a:xfrm>
              <a:off x="0" y="-47625"/>
              <a:ext cx="58613" cy="644958"/>
            </a:xfrm>
            <a:prstGeom prst="rect">
              <a:avLst/>
            </a:prstGeom>
          </p:spPr>
          <p:txBody>
            <a:bodyPr lIns="33867" tIns="33867" rIns="33867" bIns="33867" rtlCol="0" anchor="ctr"/>
            <a:lstStyle/>
            <a:p>
              <a:pPr algn="ctr">
                <a:lnSpc>
                  <a:spcPts val="2053"/>
                </a:lnSpc>
              </a:pPr>
              <a:endParaRPr sz="1600">
                <a:latin typeface="+mj-lt"/>
              </a:endParaRPr>
            </a:p>
          </p:txBody>
        </p:sp>
      </p:grpSp>
      <p:grpSp>
        <p:nvGrpSpPr>
          <p:cNvPr id="45" name="Group 41">
            <a:extLst>
              <a:ext uri="{FF2B5EF4-FFF2-40B4-BE49-F238E27FC236}">
                <a16:creationId xmlns:a16="http://schemas.microsoft.com/office/drawing/2014/main" id="{B741876C-B822-6182-DEBE-071EBE6FD4F9}"/>
              </a:ext>
            </a:extLst>
          </p:cNvPr>
          <p:cNvGrpSpPr/>
          <p:nvPr/>
        </p:nvGrpSpPr>
        <p:grpSpPr>
          <a:xfrm>
            <a:off x="6263351" y="4073166"/>
            <a:ext cx="862969" cy="862969"/>
            <a:chOff x="0" y="0"/>
            <a:chExt cx="812800" cy="812800"/>
          </a:xfrm>
        </p:grpSpPr>
        <p:sp>
          <p:nvSpPr>
            <p:cNvPr id="46" name="Freeform 42">
              <a:extLst>
                <a:ext uri="{FF2B5EF4-FFF2-40B4-BE49-F238E27FC236}">
                  <a16:creationId xmlns:a16="http://schemas.microsoft.com/office/drawing/2014/main" id="{574D0ABE-15E5-8DE5-CCDB-A0702535A2A2}"/>
                </a:ext>
              </a:extLst>
            </p:cNvPr>
            <p:cNvSpPr/>
            <p:nvPr/>
          </p:nvSpPr>
          <p:spPr>
            <a:xfrm>
              <a:off x="0" y="0"/>
              <a:ext cx="812800" cy="812800"/>
            </a:xfrm>
            <a:custGeom>
              <a:avLst/>
              <a:gdLst/>
              <a:ahLst/>
              <a:cxnLst/>
              <a:rect l="l" t="t" r="r" b="b"/>
              <a:pathLst>
                <a:path w="812800" h="812800">
                  <a:moveTo>
                    <a:pt x="149521" y="0"/>
                  </a:moveTo>
                  <a:lnTo>
                    <a:pt x="663279" y="0"/>
                  </a:lnTo>
                  <a:cubicBezTo>
                    <a:pt x="702934" y="0"/>
                    <a:pt x="740966" y="15753"/>
                    <a:pt x="769006" y="43794"/>
                  </a:cubicBezTo>
                  <a:cubicBezTo>
                    <a:pt x="797047" y="71834"/>
                    <a:pt x="812800" y="109866"/>
                    <a:pt x="812800" y="149521"/>
                  </a:cubicBezTo>
                  <a:lnTo>
                    <a:pt x="812800" y="663279"/>
                  </a:lnTo>
                  <a:cubicBezTo>
                    <a:pt x="812800" y="702934"/>
                    <a:pt x="797047" y="740966"/>
                    <a:pt x="769006" y="769006"/>
                  </a:cubicBezTo>
                  <a:cubicBezTo>
                    <a:pt x="740966" y="797047"/>
                    <a:pt x="702934" y="812800"/>
                    <a:pt x="663279" y="812800"/>
                  </a:cubicBezTo>
                  <a:lnTo>
                    <a:pt x="149521" y="812800"/>
                  </a:lnTo>
                  <a:cubicBezTo>
                    <a:pt x="109866" y="812800"/>
                    <a:pt x="71834" y="797047"/>
                    <a:pt x="43794" y="769006"/>
                  </a:cubicBezTo>
                  <a:cubicBezTo>
                    <a:pt x="15753" y="740966"/>
                    <a:pt x="0" y="702934"/>
                    <a:pt x="0" y="663279"/>
                  </a:cubicBezTo>
                  <a:lnTo>
                    <a:pt x="0" y="149521"/>
                  </a:lnTo>
                  <a:cubicBezTo>
                    <a:pt x="0" y="109866"/>
                    <a:pt x="15753" y="71834"/>
                    <a:pt x="43794" y="43794"/>
                  </a:cubicBezTo>
                  <a:cubicBezTo>
                    <a:pt x="71834" y="15753"/>
                    <a:pt x="109866" y="0"/>
                    <a:pt x="149521" y="0"/>
                  </a:cubicBezTo>
                  <a:close/>
                </a:path>
              </a:pathLst>
            </a:custGeom>
            <a:solidFill>
              <a:srgbClr val="639C9D"/>
            </a:solidFill>
          </p:spPr>
          <p:txBody>
            <a:bodyPr/>
            <a:lstStyle/>
            <a:p>
              <a:endParaRPr lang="en-US" sz="1600">
                <a:latin typeface="+mj-lt"/>
              </a:endParaRPr>
            </a:p>
          </p:txBody>
        </p:sp>
        <p:sp>
          <p:nvSpPr>
            <p:cNvPr id="47" name="TextBox 43">
              <a:extLst>
                <a:ext uri="{FF2B5EF4-FFF2-40B4-BE49-F238E27FC236}">
                  <a16:creationId xmlns:a16="http://schemas.microsoft.com/office/drawing/2014/main" id="{9C8D5D1A-56BF-47AC-7102-9FB7ED71C378}"/>
                </a:ext>
              </a:extLst>
            </p:cNvPr>
            <p:cNvSpPr txBox="1"/>
            <p:nvPr/>
          </p:nvSpPr>
          <p:spPr>
            <a:xfrm>
              <a:off x="0" y="-47625"/>
              <a:ext cx="812800" cy="860425"/>
            </a:xfrm>
            <a:prstGeom prst="rect">
              <a:avLst/>
            </a:prstGeom>
          </p:spPr>
          <p:txBody>
            <a:bodyPr lIns="33867" tIns="33867" rIns="33867" bIns="33867" rtlCol="0" anchor="ctr"/>
            <a:lstStyle/>
            <a:p>
              <a:pPr algn="ctr">
                <a:lnSpc>
                  <a:spcPts val="2053"/>
                </a:lnSpc>
              </a:pPr>
              <a:endParaRPr sz="1600">
                <a:latin typeface="+mj-lt"/>
              </a:endParaRPr>
            </a:p>
          </p:txBody>
        </p:sp>
      </p:grpSp>
      <p:sp>
        <p:nvSpPr>
          <p:cNvPr id="51" name="TextBox 51">
            <a:extLst>
              <a:ext uri="{FF2B5EF4-FFF2-40B4-BE49-F238E27FC236}">
                <a16:creationId xmlns:a16="http://schemas.microsoft.com/office/drawing/2014/main" id="{ACCCA33C-EE91-EFF1-016A-BE1B9B0D27A1}"/>
              </a:ext>
            </a:extLst>
          </p:cNvPr>
          <p:cNvSpPr txBox="1"/>
          <p:nvPr/>
        </p:nvSpPr>
        <p:spPr>
          <a:xfrm>
            <a:off x="7720175" y="1833692"/>
            <a:ext cx="3934554" cy="256480"/>
          </a:xfrm>
          <a:prstGeom prst="rect">
            <a:avLst/>
          </a:prstGeom>
        </p:spPr>
        <p:txBody>
          <a:bodyPr wrap="square" lIns="0" tIns="0" rIns="0" bIns="0" rtlCol="0" anchor="t">
            <a:spAutoFit/>
          </a:bodyPr>
          <a:lstStyle/>
          <a:p>
            <a:pPr marL="0" lvl="1">
              <a:lnSpc>
                <a:spcPts val="1974"/>
              </a:lnSpc>
              <a:spcBef>
                <a:spcPct val="0"/>
              </a:spcBef>
            </a:pPr>
            <a:r>
              <a:rPr lang="en-US" b="1" spc="45" dirty="0">
                <a:solidFill>
                  <a:srgbClr val="000000"/>
                </a:solidFill>
                <a:latin typeface="+mj-lt"/>
                <a:ea typeface="DM Sans Bold"/>
                <a:cs typeface="DM Sans Bold"/>
                <a:sym typeface="DM Sans Bold"/>
              </a:rPr>
              <a:t>Identify and Create Fact Tables</a:t>
            </a:r>
          </a:p>
        </p:txBody>
      </p:sp>
      <p:sp>
        <p:nvSpPr>
          <p:cNvPr id="53" name="TextBox 53">
            <a:extLst>
              <a:ext uri="{FF2B5EF4-FFF2-40B4-BE49-F238E27FC236}">
                <a16:creationId xmlns:a16="http://schemas.microsoft.com/office/drawing/2014/main" id="{5AEE83DE-4107-CCD3-FE42-BE880F492506}"/>
              </a:ext>
            </a:extLst>
          </p:cNvPr>
          <p:cNvSpPr txBox="1"/>
          <p:nvPr/>
        </p:nvSpPr>
        <p:spPr>
          <a:xfrm>
            <a:off x="2111385" y="1833692"/>
            <a:ext cx="3404041" cy="256480"/>
          </a:xfrm>
          <a:prstGeom prst="rect">
            <a:avLst/>
          </a:prstGeom>
        </p:spPr>
        <p:txBody>
          <a:bodyPr wrap="square" lIns="0" tIns="0" rIns="0" bIns="0" rtlCol="0" anchor="t">
            <a:spAutoFit/>
          </a:bodyPr>
          <a:lstStyle/>
          <a:p>
            <a:pPr marL="0" lvl="1">
              <a:lnSpc>
                <a:spcPts val="1974"/>
              </a:lnSpc>
              <a:spcBef>
                <a:spcPct val="0"/>
              </a:spcBef>
            </a:pPr>
            <a:r>
              <a:rPr lang="en-US" b="1" spc="45" dirty="0">
                <a:solidFill>
                  <a:srgbClr val="000000"/>
                </a:solidFill>
                <a:latin typeface="+mj-lt"/>
                <a:ea typeface="DM Sans Bold"/>
                <a:cs typeface="DM Sans Bold"/>
                <a:sym typeface="DM Sans Bold"/>
              </a:rPr>
              <a:t>Understand Business processes</a:t>
            </a:r>
          </a:p>
        </p:txBody>
      </p:sp>
      <p:sp>
        <p:nvSpPr>
          <p:cNvPr id="55" name="TextBox 55">
            <a:extLst>
              <a:ext uri="{FF2B5EF4-FFF2-40B4-BE49-F238E27FC236}">
                <a16:creationId xmlns:a16="http://schemas.microsoft.com/office/drawing/2014/main" id="{7841490C-2E58-3A94-DD25-74806BDB055C}"/>
              </a:ext>
            </a:extLst>
          </p:cNvPr>
          <p:cNvSpPr txBox="1"/>
          <p:nvPr/>
        </p:nvSpPr>
        <p:spPr>
          <a:xfrm>
            <a:off x="2111385" y="4233681"/>
            <a:ext cx="2663673" cy="256480"/>
          </a:xfrm>
          <a:prstGeom prst="rect">
            <a:avLst/>
          </a:prstGeom>
        </p:spPr>
        <p:txBody>
          <a:bodyPr lIns="0" tIns="0" rIns="0" bIns="0" rtlCol="0" anchor="t">
            <a:spAutoFit/>
          </a:bodyPr>
          <a:lstStyle/>
          <a:p>
            <a:pPr marL="0" lvl="1">
              <a:lnSpc>
                <a:spcPts val="1974"/>
              </a:lnSpc>
              <a:spcBef>
                <a:spcPct val="0"/>
              </a:spcBef>
            </a:pPr>
            <a:r>
              <a:rPr lang="en-US" b="1" spc="45" dirty="0">
                <a:solidFill>
                  <a:srgbClr val="000000"/>
                </a:solidFill>
                <a:latin typeface="+mj-lt"/>
                <a:ea typeface="DM Sans Bold"/>
                <a:cs typeface="DM Sans Bold"/>
                <a:sym typeface="DM Sans Bold"/>
              </a:rPr>
              <a:t>Create Dimension Tables</a:t>
            </a:r>
          </a:p>
        </p:txBody>
      </p:sp>
      <p:sp>
        <p:nvSpPr>
          <p:cNvPr id="57" name="TextBox 57">
            <a:extLst>
              <a:ext uri="{FF2B5EF4-FFF2-40B4-BE49-F238E27FC236}">
                <a16:creationId xmlns:a16="http://schemas.microsoft.com/office/drawing/2014/main" id="{54C010A0-EFFD-8BB2-98F4-260B229E7941}"/>
              </a:ext>
            </a:extLst>
          </p:cNvPr>
          <p:cNvSpPr txBox="1"/>
          <p:nvPr/>
        </p:nvSpPr>
        <p:spPr>
          <a:xfrm>
            <a:off x="7720175" y="4233681"/>
            <a:ext cx="2663673" cy="256480"/>
          </a:xfrm>
          <a:prstGeom prst="rect">
            <a:avLst/>
          </a:prstGeom>
        </p:spPr>
        <p:txBody>
          <a:bodyPr lIns="0" tIns="0" rIns="0" bIns="0" rtlCol="0" anchor="t">
            <a:spAutoFit/>
          </a:bodyPr>
          <a:lstStyle/>
          <a:p>
            <a:pPr marL="0" lvl="1">
              <a:lnSpc>
                <a:spcPts val="1974"/>
              </a:lnSpc>
              <a:spcBef>
                <a:spcPct val="0"/>
              </a:spcBef>
            </a:pPr>
            <a:r>
              <a:rPr lang="en-US" b="1" spc="45" dirty="0">
                <a:solidFill>
                  <a:srgbClr val="000000"/>
                </a:solidFill>
                <a:latin typeface="+mj-lt"/>
                <a:ea typeface="DM Sans Bold"/>
                <a:cs typeface="DM Sans Bold"/>
                <a:sym typeface="DM Sans Bold"/>
              </a:rPr>
              <a:t>Create Data Marts</a:t>
            </a:r>
          </a:p>
        </p:txBody>
      </p:sp>
      <p:sp>
        <p:nvSpPr>
          <p:cNvPr id="59" name="TextBox 17">
            <a:extLst>
              <a:ext uri="{FF2B5EF4-FFF2-40B4-BE49-F238E27FC236}">
                <a16:creationId xmlns:a16="http://schemas.microsoft.com/office/drawing/2014/main" id="{E863C417-6054-3EEF-B4AA-E42933C1D906}"/>
              </a:ext>
            </a:extLst>
          </p:cNvPr>
          <p:cNvSpPr txBox="1"/>
          <p:nvPr/>
        </p:nvSpPr>
        <p:spPr>
          <a:xfrm>
            <a:off x="8005477" y="2133711"/>
            <a:ext cx="2516651" cy="275781"/>
          </a:xfrm>
          <a:prstGeom prst="rect">
            <a:avLst/>
          </a:prstGeom>
        </p:spPr>
        <p:txBody>
          <a:bodyPr lIns="0" tIns="0" rIns="0" bIns="0" rtlCol="0" anchor="t">
            <a:spAutoFit/>
          </a:bodyPr>
          <a:lstStyle/>
          <a:p>
            <a:pPr marL="285750" indent="-285750">
              <a:lnSpc>
                <a:spcPts val="2519"/>
              </a:lnSpc>
              <a:spcBef>
                <a:spcPct val="0"/>
              </a:spcBef>
              <a:buFont typeface="Wingdings" pitchFamily="2" charset="2"/>
              <a:buChar char="Ø"/>
            </a:pPr>
            <a:r>
              <a:rPr lang="en-US" sz="1200" b="1" dirty="0">
                <a:solidFill>
                  <a:schemeClr val="bg1"/>
                </a:solidFill>
                <a:ea typeface="Canva Sans Bold"/>
                <a:cs typeface="Canva Sans Bold"/>
                <a:sym typeface="Canva Sans Bold"/>
              </a:rPr>
              <a:t>Low Granularity</a:t>
            </a:r>
          </a:p>
        </p:txBody>
      </p:sp>
      <p:sp>
        <p:nvSpPr>
          <p:cNvPr id="60" name="TextBox 18">
            <a:extLst>
              <a:ext uri="{FF2B5EF4-FFF2-40B4-BE49-F238E27FC236}">
                <a16:creationId xmlns:a16="http://schemas.microsoft.com/office/drawing/2014/main" id="{B0B482B6-2C43-0094-EFD4-CB9AC12C2EAE}"/>
              </a:ext>
            </a:extLst>
          </p:cNvPr>
          <p:cNvSpPr txBox="1"/>
          <p:nvPr/>
        </p:nvSpPr>
        <p:spPr>
          <a:xfrm>
            <a:off x="8005477" y="2445908"/>
            <a:ext cx="3546700" cy="369332"/>
          </a:xfrm>
          <a:prstGeom prst="rect">
            <a:avLst/>
          </a:prstGeom>
        </p:spPr>
        <p:txBody>
          <a:bodyPr wrap="square" lIns="0" tIns="0" rIns="0" bIns="0" rtlCol="0" anchor="t">
            <a:spAutoFit/>
          </a:bodyPr>
          <a:lstStyle/>
          <a:p>
            <a:pPr marL="285750" indent="-285750">
              <a:spcBef>
                <a:spcPct val="0"/>
              </a:spcBef>
              <a:buFont typeface="Wingdings" pitchFamily="2" charset="2"/>
              <a:buChar char="Ø"/>
            </a:pPr>
            <a:r>
              <a:rPr lang="en-US" sz="1200" b="1" dirty="0">
                <a:solidFill>
                  <a:schemeClr val="bg1"/>
                </a:solidFill>
                <a:ea typeface="Canva Sans Bold"/>
                <a:cs typeface="Canva Sans Bold"/>
                <a:sym typeface="Canva Sans Bold"/>
              </a:rPr>
              <a:t>Contains a primary key and the foreign keys of dimension tables</a:t>
            </a:r>
          </a:p>
        </p:txBody>
      </p:sp>
      <p:sp>
        <p:nvSpPr>
          <p:cNvPr id="61" name="TextBox 19">
            <a:extLst>
              <a:ext uri="{FF2B5EF4-FFF2-40B4-BE49-F238E27FC236}">
                <a16:creationId xmlns:a16="http://schemas.microsoft.com/office/drawing/2014/main" id="{9D2B042A-B9C4-CB31-A316-27D1DB801465}"/>
              </a:ext>
            </a:extLst>
          </p:cNvPr>
          <p:cNvSpPr txBox="1"/>
          <p:nvPr/>
        </p:nvSpPr>
        <p:spPr>
          <a:xfrm>
            <a:off x="8005477" y="2783988"/>
            <a:ext cx="2516651" cy="281744"/>
          </a:xfrm>
          <a:prstGeom prst="rect">
            <a:avLst/>
          </a:prstGeom>
        </p:spPr>
        <p:txBody>
          <a:bodyPr lIns="0" tIns="0" rIns="0" bIns="0" rtlCol="0" anchor="t">
            <a:spAutoFit/>
          </a:bodyPr>
          <a:lstStyle/>
          <a:p>
            <a:pPr marL="285750" indent="-285750">
              <a:lnSpc>
                <a:spcPts val="2519"/>
              </a:lnSpc>
              <a:spcBef>
                <a:spcPct val="0"/>
              </a:spcBef>
              <a:buFont typeface="Wingdings" pitchFamily="2" charset="2"/>
              <a:buChar char="Ø"/>
            </a:pPr>
            <a:r>
              <a:rPr lang="en-US" sz="1200" b="1" dirty="0">
                <a:solidFill>
                  <a:schemeClr val="bg1"/>
                </a:solidFill>
                <a:ea typeface="Canva Sans Bold"/>
                <a:cs typeface="Canva Sans Bold"/>
                <a:sym typeface="Canva Sans Bold"/>
              </a:rPr>
              <a:t>Has only numerical columns</a:t>
            </a:r>
          </a:p>
        </p:txBody>
      </p:sp>
      <p:sp>
        <p:nvSpPr>
          <p:cNvPr id="62" name="TextBox 17">
            <a:extLst>
              <a:ext uri="{FF2B5EF4-FFF2-40B4-BE49-F238E27FC236}">
                <a16:creationId xmlns:a16="http://schemas.microsoft.com/office/drawing/2014/main" id="{5DFD6065-EF1F-646A-24C1-9FA083CC01E6}"/>
              </a:ext>
            </a:extLst>
          </p:cNvPr>
          <p:cNvSpPr txBox="1"/>
          <p:nvPr/>
        </p:nvSpPr>
        <p:spPr>
          <a:xfrm>
            <a:off x="2284698" y="4496424"/>
            <a:ext cx="2516651" cy="275781"/>
          </a:xfrm>
          <a:prstGeom prst="rect">
            <a:avLst/>
          </a:prstGeom>
        </p:spPr>
        <p:txBody>
          <a:bodyPr lIns="0" tIns="0" rIns="0" bIns="0" rtlCol="0" anchor="t">
            <a:spAutoFit/>
          </a:bodyPr>
          <a:lstStyle/>
          <a:p>
            <a:pPr marL="285750" indent="-285750">
              <a:lnSpc>
                <a:spcPts val="2519"/>
              </a:lnSpc>
              <a:spcBef>
                <a:spcPct val="0"/>
              </a:spcBef>
              <a:buFont typeface="Wingdings" pitchFamily="2" charset="2"/>
              <a:buChar char="Ø"/>
            </a:pPr>
            <a:r>
              <a:rPr lang="en-US" sz="1200" b="1" dirty="0">
                <a:solidFill>
                  <a:srgbClr val="000000"/>
                </a:solidFill>
                <a:ea typeface="Canva Sans Bold"/>
                <a:cs typeface="Canva Sans Bold"/>
                <a:sym typeface="Canva Sans Bold"/>
              </a:rPr>
              <a:t>Attributes and Descriptions</a:t>
            </a:r>
          </a:p>
        </p:txBody>
      </p:sp>
      <p:sp>
        <p:nvSpPr>
          <p:cNvPr id="63" name="TextBox 18">
            <a:extLst>
              <a:ext uri="{FF2B5EF4-FFF2-40B4-BE49-F238E27FC236}">
                <a16:creationId xmlns:a16="http://schemas.microsoft.com/office/drawing/2014/main" id="{38F981F3-FF8C-4E54-C0BA-5B832A86CE97}"/>
              </a:ext>
            </a:extLst>
          </p:cNvPr>
          <p:cNvSpPr txBox="1"/>
          <p:nvPr/>
        </p:nvSpPr>
        <p:spPr>
          <a:xfrm>
            <a:off x="2284698" y="4734479"/>
            <a:ext cx="3546700" cy="275781"/>
          </a:xfrm>
          <a:prstGeom prst="rect">
            <a:avLst/>
          </a:prstGeom>
        </p:spPr>
        <p:txBody>
          <a:bodyPr wrap="square" lIns="0" tIns="0" rIns="0" bIns="0" rtlCol="0" anchor="t">
            <a:spAutoFit/>
          </a:bodyPr>
          <a:lstStyle/>
          <a:p>
            <a:pPr marL="285750" indent="-285750">
              <a:lnSpc>
                <a:spcPts val="2519"/>
              </a:lnSpc>
              <a:spcBef>
                <a:spcPct val="0"/>
              </a:spcBef>
              <a:buFont typeface="Wingdings" pitchFamily="2" charset="2"/>
              <a:buChar char="Ø"/>
            </a:pPr>
            <a:r>
              <a:rPr lang="en-US" sz="1200" b="1" dirty="0">
                <a:solidFill>
                  <a:srgbClr val="000000"/>
                </a:solidFill>
                <a:ea typeface="Canva Sans Bold"/>
                <a:cs typeface="Canva Sans Bold"/>
                <a:sym typeface="Canva Sans Bold"/>
              </a:rPr>
              <a:t>Adds Context to the Fact</a:t>
            </a:r>
          </a:p>
        </p:txBody>
      </p:sp>
      <p:sp>
        <p:nvSpPr>
          <p:cNvPr id="64" name="TextBox 19">
            <a:extLst>
              <a:ext uri="{FF2B5EF4-FFF2-40B4-BE49-F238E27FC236}">
                <a16:creationId xmlns:a16="http://schemas.microsoft.com/office/drawing/2014/main" id="{8C4020BB-95A3-A607-DADA-E50F53ADA1D7}"/>
              </a:ext>
            </a:extLst>
          </p:cNvPr>
          <p:cNvSpPr txBox="1"/>
          <p:nvPr/>
        </p:nvSpPr>
        <p:spPr>
          <a:xfrm>
            <a:off x="2284698" y="5010774"/>
            <a:ext cx="2516651" cy="281744"/>
          </a:xfrm>
          <a:prstGeom prst="rect">
            <a:avLst/>
          </a:prstGeom>
        </p:spPr>
        <p:txBody>
          <a:bodyPr lIns="0" tIns="0" rIns="0" bIns="0" rtlCol="0" anchor="t">
            <a:spAutoFit/>
          </a:bodyPr>
          <a:lstStyle/>
          <a:p>
            <a:pPr marL="285750" indent="-285750">
              <a:lnSpc>
                <a:spcPts val="2519"/>
              </a:lnSpc>
              <a:spcBef>
                <a:spcPct val="0"/>
              </a:spcBef>
              <a:buFont typeface="Wingdings" pitchFamily="2" charset="2"/>
              <a:buChar char="Ø"/>
            </a:pPr>
            <a:r>
              <a:rPr lang="en-US" sz="1200" b="1" dirty="0">
                <a:solidFill>
                  <a:schemeClr val="bg1"/>
                </a:solidFill>
                <a:ea typeface="Canva Sans Bold"/>
                <a:cs typeface="Canva Sans Bold"/>
                <a:sym typeface="Canva Sans Bold"/>
              </a:rPr>
              <a:t>Can be slowly changing</a:t>
            </a:r>
          </a:p>
        </p:txBody>
      </p:sp>
      <p:sp>
        <p:nvSpPr>
          <p:cNvPr id="70" name="TextBox 17">
            <a:extLst>
              <a:ext uri="{FF2B5EF4-FFF2-40B4-BE49-F238E27FC236}">
                <a16:creationId xmlns:a16="http://schemas.microsoft.com/office/drawing/2014/main" id="{9F27C34C-B2A9-9B99-C013-5C0F545B342A}"/>
              </a:ext>
            </a:extLst>
          </p:cNvPr>
          <p:cNvSpPr txBox="1"/>
          <p:nvPr/>
        </p:nvSpPr>
        <p:spPr>
          <a:xfrm>
            <a:off x="7943113" y="4576492"/>
            <a:ext cx="3400187" cy="369332"/>
          </a:xfrm>
          <a:prstGeom prst="rect">
            <a:avLst/>
          </a:prstGeom>
        </p:spPr>
        <p:txBody>
          <a:bodyPr wrap="square" lIns="0" tIns="0" rIns="0" bIns="0" rtlCol="0" anchor="t">
            <a:spAutoFit/>
          </a:bodyPr>
          <a:lstStyle/>
          <a:p>
            <a:pPr marL="285750" indent="-285750">
              <a:spcBef>
                <a:spcPct val="0"/>
              </a:spcBef>
              <a:buFont typeface="Wingdings" pitchFamily="2" charset="2"/>
              <a:buChar char="Ø"/>
            </a:pPr>
            <a:r>
              <a:rPr lang="en-US" sz="1200" b="1" dirty="0">
                <a:solidFill>
                  <a:srgbClr val="000000"/>
                </a:solidFill>
                <a:ea typeface="Canva Sans Bold"/>
                <a:cs typeface="Canva Sans Bold"/>
                <a:sym typeface="Canva Sans Bold"/>
              </a:rPr>
              <a:t>Join Facts and Dimensions to create custom views</a:t>
            </a:r>
          </a:p>
        </p:txBody>
      </p:sp>
      <p:sp>
        <p:nvSpPr>
          <p:cNvPr id="71" name="TextBox 18">
            <a:extLst>
              <a:ext uri="{FF2B5EF4-FFF2-40B4-BE49-F238E27FC236}">
                <a16:creationId xmlns:a16="http://schemas.microsoft.com/office/drawing/2014/main" id="{656CE618-771F-0DAB-6611-4993994D8064}"/>
              </a:ext>
            </a:extLst>
          </p:cNvPr>
          <p:cNvSpPr txBox="1"/>
          <p:nvPr/>
        </p:nvSpPr>
        <p:spPr>
          <a:xfrm>
            <a:off x="7943113" y="4888689"/>
            <a:ext cx="3546700" cy="275781"/>
          </a:xfrm>
          <a:prstGeom prst="rect">
            <a:avLst/>
          </a:prstGeom>
        </p:spPr>
        <p:txBody>
          <a:bodyPr wrap="square" lIns="0" tIns="0" rIns="0" bIns="0" rtlCol="0" anchor="t">
            <a:spAutoFit/>
          </a:bodyPr>
          <a:lstStyle/>
          <a:p>
            <a:pPr marL="285750" indent="-285750">
              <a:lnSpc>
                <a:spcPts val="2519"/>
              </a:lnSpc>
              <a:spcBef>
                <a:spcPct val="0"/>
              </a:spcBef>
              <a:buFont typeface="Wingdings" pitchFamily="2" charset="2"/>
              <a:buChar char="Ø"/>
            </a:pPr>
            <a:r>
              <a:rPr lang="en-US" sz="1200" b="1" dirty="0">
                <a:solidFill>
                  <a:srgbClr val="000000"/>
                </a:solidFill>
                <a:ea typeface="Canva Sans Bold"/>
                <a:cs typeface="Canva Sans Bold"/>
                <a:sym typeface="Canva Sans Bold"/>
              </a:rPr>
              <a:t>Periodically updated through ETL process</a:t>
            </a:r>
          </a:p>
        </p:txBody>
      </p:sp>
      <p:sp>
        <p:nvSpPr>
          <p:cNvPr id="72" name="TextBox 19">
            <a:extLst>
              <a:ext uri="{FF2B5EF4-FFF2-40B4-BE49-F238E27FC236}">
                <a16:creationId xmlns:a16="http://schemas.microsoft.com/office/drawing/2014/main" id="{E9AB3935-7235-3DA6-15D0-EEAD67ABE6CD}"/>
              </a:ext>
            </a:extLst>
          </p:cNvPr>
          <p:cNvSpPr txBox="1"/>
          <p:nvPr/>
        </p:nvSpPr>
        <p:spPr>
          <a:xfrm>
            <a:off x="7943113" y="5226769"/>
            <a:ext cx="3711616" cy="184666"/>
          </a:xfrm>
          <a:prstGeom prst="rect">
            <a:avLst/>
          </a:prstGeom>
        </p:spPr>
        <p:txBody>
          <a:bodyPr wrap="square" lIns="0" tIns="0" rIns="0" bIns="0" rtlCol="0" anchor="t">
            <a:spAutoFit/>
          </a:bodyPr>
          <a:lstStyle/>
          <a:p>
            <a:pPr marL="285750" indent="-285750">
              <a:spcBef>
                <a:spcPct val="0"/>
              </a:spcBef>
              <a:buFont typeface="Wingdings" pitchFamily="2" charset="2"/>
              <a:buChar char="Ø"/>
            </a:pPr>
            <a:r>
              <a:rPr lang="en-US" sz="1200" b="1" dirty="0">
                <a:solidFill>
                  <a:srgbClr val="000000"/>
                </a:solidFill>
                <a:ea typeface="Canva Sans Bold"/>
                <a:cs typeface="Canva Sans Bold"/>
                <a:sym typeface="Canva Sans Bold"/>
              </a:rPr>
              <a:t>Aids in data consistency across the organization</a:t>
            </a:r>
          </a:p>
        </p:txBody>
      </p:sp>
      <p:sp>
        <p:nvSpPr>
          <p:cNvPr id="74" name="TextBox 17">
            <a:extLst>
              <a:ext uri="{FF2B5EF4-FFF2-40B4-BE49-F238E27FC236}">
                <a16:creationId xmlns:a16="http://schemas.microsoft.com/office/drawing/2014/main" id="{C764E704-ED23-61F3-E081-9C8F8AD4F3C1}"/>
              </a:ext>
            </a:extLst>
          </p:cNvPr>
          <p:cNvSpPr txBox="1"/>
          <p:nvPr/>
        </p:nvSpPr>
        <p:spPr>
          <a:xfrm>
            <a:off x="2284698" y="2175356"/>
            <a:ext cx="3334718" cy="184666"/>
          </a:xfrm>
          <a:prstGeom prst="rect">
            <a:avLst/>
          </a:prstGeom>
        </p:spPr>
        <p:txBody>
          <a:bodyPr wrap="square" lIns="0" tIns="0" rIns="0" bIns="0" rtlCol="0" anchor="t">
            <a:spAutoFit/>
          </a:bodyPr>
          <a:lstStyle/>
          <a:p>
            <a:pPr marL="285750" indent="-285750">
              <a:spcBef>
                <a:spcPct val="0"/>
              </a:spcBef>
              <a:buFont typeface="Wingdings" pitchFamily="2" charset="2"/>
              <a:buChar char="Ø"/>
            </a:pPr>
            <a:r>
              <a:rPr lang="en-US" sz="1200" b="1" dirty="0">
                <a:solidFill>
                  <a:srgbClr val="000000"/>
                </a:solidFill>
                <a:ea typeface="Canva Sans Bold"/>
                <a:cs typeface="Canva Sans Bold"/>
                <a:sym typeface="Canva Sans Bold"/>
              </a:rPr>
              <a:t>Identify and understand business processes</a:t>
            </a:r>
          </a:p>
        </p:txBody>
      </p:sp>
      <p:sp>
        <p:nvSpPr>
          <p:cNvPr id="75" name="TextBox 18">
            <a:extLst>
              <a:ext uri="{FF2B5EF4-FFF2-40B4-BE49-F238E27FC236}">
                <a16:creationId xmlns:a16="http://schemas.microsoft.com/office/drawing/2014/main" id="{9688B02F-BBE6-7152-FB72-F7F701795E9C}"/>
              </a:ext>
            </a:extLst>
          </p:cNvPr>
          <p:cNvSpPr txBox="1"/>
          <p:nvPr/>
        </p:nvSpPr>
        <p:spPr>
          <a:xfrm>
            <a:off x="2284698" y="2313760"/>
            <a:ext cx="3546700" cy="275781"/>
          </a:xfrm>
          <a:prstGeom prst="rect">
            <a:avLst/>
          </a:prstGeom>
        </p:spPr>
        <p:txBody>
          <a:bodyPr wrap="square" lIns="0" tIns="0" rIns="0" bIns="0" rtlCol="0" anchor="t">
            <a:spAutoFit/>
          </a:bodyPr>
          <a:lstStyle/>
          <a:p>
            <a:pPr marL="285750" indent="-285750">
              <a:lnSpc>
                <a:spcPts val="2519"/>
              </a:lnSpc>
              <a:spcBef>
                <a:spcPct val="0"/>
              </a:spcBef>
              <a:buFont typeface="Wingdings" pitchFamily="2" charset="2"/>
              <a:buChar char="Ø"/>
            </a:pPr>
            <a:r>
              <a:rPr lang="en-US" sz="1200" b="1" dirty="0">
                <a:solidFill>
                  <a:srgbClr val="000000"/>
                </a:solidFill>
                <a:ea typeface="Canva Sans Bold"/>
                <a:cs typeface="Canva Sans Bold"/>
                <a:sym typeface="Canva Sans Bold"/>
              </a:rPr>
              <a:t>Map the current Entity Relationship Diagram</a:t>
            </a:r>
          </a:p>
        </p:txBody>
      </p:sp>
      <p:sp>
        <p:nvSpPr>
          <p:cNvPr id="76" name="TextBox 19">
            <a:extLst>
              <a:ext uri="{FF2B5EF4-FFF2-40B4-BE49-F238E27FC236}">
                <a16:creationId xmlns:a16="http://schemas.microsoft.com/office/drawing/2014/main" id="{1208CCC7-EF76-DDE5-6E90-F762C060F51B}"/>
              </a:ext>
            </a:extLst>
          </p:cNvPr>
          <p:cNvSpPr txBox="1"/>
          <p:nvPr/>
        </p:nvSpPr>
        <p:spPr>
          <a:xfrm>
            <a:off x="2284698" y="2640048"/>
            <a:ext cx="3546700" cy="184666"/>
          </a:xfrm>
          <a:prstGeom prst="rect">
            <a:avLst/>
          </a:prstGeom>
        </p:spPr>
        <p:txBody>
          <a:bodyPr wrap="square" lIns="0" tIns="0" rIns="0" bIns="0" rtlCol="0" anchor="t">
            <a:spAutoFit/>
          </a:bodyPr>
          <a:lstStyle/>
          <a:p>
            <a:pPr marL="171450" indent="-171450">
              <a:spcBef>
                <a:spcPct val="0"/>
              </a:spcBef>
              <a:buFont typeface="Wingdings" pitchFamily="2" charset="2"/>
              <a:buChar char="Ø"/>
            </a:pPr>
            <a:r>
              <a:rPr lang="en-US" sz="1200" b="1" dirty="0">
                <a:solidFill>
                  <a:schemeClr val="bg1"/>
                </a:solidFill>
                <a:ea typeface="Canva Sans Bold"/>
                <a:cs typeface="Canva Sans Bold"/>
                <a:sym typeface="Canva Sans Bold"/>
              </a:rPr>
              <a:t>   Understand dependencies and users</a:t>
            </a:r>
          </a:p>
        </p:txBody>
      </p:sp>
      <p:sp>
        <p:nvSpPr>
          <p:cNvPr id="77" name="Title 1">
            <a:extLst>
              <a:ext uri="{FF2B5EF4-FFF2-40B4-BE49-F238E27FC236}">
                <a16:creationId xmlns:a16="http://schemas.microsoft.com/office/drawing/2014/main" id="{C5A0CAA6-8B2B-AE2F-C521-16C43212CEBF}"/>
              </a:ext>
            </a:extLst>
          </p:cNvPr>
          <p:cNvSpPr>
            <a:spLocks noGrp="1"/>
          </p:cNvSpPr>
          <p:nvPr>
            <p:ph type="ctrTitle"/>
          </p:nvPr>
        </p:nvSpPr>
        <p:spPr/>
        <p:txBody>
          <a:bodyPr/>
          <a:lstStyle/>
          <a:p>
            <a:r>
              <a:rPr lang="en-US" dirty="0"/>
              <a:t>Data Modeling using Kimball Modeling</a:t>
            </a:r>
            <a:br>
              <a:rPr lang="en-US" dirty="0"/>
            </a:br>
            <a:endParaRPr lang="en-US" dirty="0"/>
          </a:p>
        </p:txBody>
      </p:sp>
      <p:sp>
        <p:nvSpPr>
          <p:cNvPr id="80" name="TextBox 32">
            <a:extLst>
              <a:ext uri="{FF2B5EF4-FFF2-40B4-BE49-F238E27FC236}">
                <a16:creationId xmlns:a16="http://schemas.microsoft.com/office/drawing/2014/main" id="{0DEFE54C-3249-A839-E238-13D7A0508DF1}"/>
              </a:ext>
            </a:extLst>
          </p:cNvPr>
          <p:cNvSpPr txBox="1"/>
          <p:nvPr/>
        </p:nvSpPr>
        <p:spPr>
          <a:xfrm>
            <a:off x="555301" y="1876536"/>
            <a:ext cx="1114570" cy="514350"/>
          </a:xfrm>
          <a:prstGeom prst="rect">
            <a:avLst/>
          </a:prstGeom>
        </p:spPr>
        <p:txBody>
          <a:bodyPr lIns="0" tIns="0" rIns="0" bIns="0" rtlCol="0" anchor="t">
            <a:spAutoFit/>
          </a:bodyPr>
          <a:lstStyle/>
          <a:p>
            <a:pPr marL="0" lvl="1" indent="0" algn="ctr">
              <a:lnSpc>
                <a:spcPts val="4080"/>
              </a:lnSpc>
              <a:spcBef>
                <a:spcPct val="0"/>
              </a:spcBef>
            </a:pPr>
            <a:r>
              <a:rPr lang="en-US" sz="3400" b="1" dirty="0">
                <a:solidFill>
                  <a:srgbClr val="FFFFFF"/>
                </a:solidFill>
                <a:latin typeface="Open Sauce Bold"/>
                <a:ea typeface="Open Sauce Bold"/>
                <a:cs typeface="Open Sauce Bold"/>
                <a:sym typeface="Open Sauce Bold"/>
              </a:rPr>
              <a:t>01</a:t>
            </a:r>
          </a:p>
        </p:txBody>
      </p:sp>
      <p:sp>
        <p:nvSpPr>
          <p:cNvPr id="81" name="TextBox 33">
            <a:extLst>
              <a:ext uri="{FF2B5EF4-FFF2-40B4-BE49-F238E27FC236}">
                <a16:creationId xmlns:a16="http://schemas.microsoft.com/office/drawing/2014/main" id="{5A06C575-2A7E-07D8-FBEC-1C9233AF34A4}"/>
              </a:ext>
            </a:extLst>
          </p:cNvPr>
          <p:cNvSpPr txBox="1"/>
          <p:nvPr/>
        </p:nvSpPr>
        <p:spPr>
          <a:xfrm>
            <a:off x="6103001" y="1888940"/>
            <a:ext cx="1114570" cy="514350"/>
          </a:xfrm>
          <a:prstGeom prst="rect">
            <a:avLst/>
          </a:prstGeom>
        </p:spPr>
        <p:txBody>
          <a:bodyPr lIns="0" tIns="0" rIns="0" bIns="0" rtlCol="0" anchor="t">
            <a:spAutoFit/>
          </a:bodyPr>
          <a:lstStyle/>
          <a:p>
            <a:pPr marL="0" lvl="1" indent="0" algn="ctr">
              <a:lnSpc>
                <a:spcPts val="4080"/>
              </a:lnSpc>
              <a:spcBef>
                <a:spcPct val="0"/>
              </a:spcBef>
            </a:pPr>
            <a:r>
              <a:rPr lang="en-US" sz="3400" b="1" dirty="0">
                <a:solidFill>
                  <a:srgbClr val="FFFFFF"/>
                </a:solidFill>
                <a:latin typeface="Open Sauce Bold"/>
                <a:ea typeface="Open Sauce Bold"/>
                <a:cs typeface="Open Sauce Bold"/>
                <a:sym typeface="Open Sauce Bold"/>
              </a:rPr>
              <a:t>02</a:t>
            </a:r>
          </a:p>
        </p:txBody>
      </p:sp>
      <p:sp>
        <p:nvSpPr>
          <p:cNvPr id="82" name="TextBox 42">
            <a:extLst>
              <a:ext uri="{FF2B5EF4-FFF2-40B4-BE49-F238E27FC236}">
                <a16:creationId xmlns:a16="http://schemas.microsoft.com/office/drawing/2014/main" id="{72B14CD9-AE61-5C5F-0D20-1ABA50D062A8}"/>
              </a:ext>
            </a:extLst>
          </p:cNvPr>
          <p:cNvSpPr txBox="1"/>
          <p:nvPr/>
        </p:nvSpPr>
        <p:spPr>
          <a:xfrm>
            <a:off x="512133" y="4246808"/>
            <a:ext cx="1114570" cy="514350"/>
          </a:xfrm>
          <a:prstGeom prst="rect">
            <a:avLst/>
          </a:prstGeom>
        </p:spPr>
        <p:txBody>
          <a:bodyPr lIns="0" tIns="0" rIns="0" bIns="0" rtlCol="0" anchor="t">
            <a:spAutoFit/>
          </a:bodyPr>
          <a:lstStyle/>
          <a:p>
            <a:pPr marL="0" lvl="1" indent="0" algn="ctr">
              <a:lnSpc>
                <a:spcPts val="4080"/>
              </a:lnSpc>
              <a:spcBef>
                <a:spcPct val="0"/>
              </a:spcBef>
            </a:pPr>
            <a:r>
              <a:rPr lang="en-US" sz="3400" b="1" dirty="0">
                <a:solidFill>
                  <a:srgbClr val="FFFFFF"/>
                </a:solidFill>
                <a:latin typeface="Open Sauce Bold"/>
                <a:ea typeface="Open Sauce Bold"/>
                <a:cs typeface="Open Sauce Bold"/>
                <a:sym typeface="Open Sauce Bold"/>
              </a:rPr>
              <a:t>03</a:t>
            </a:r>
          </a:p>
        </p:txBody>
      </p:sp>
      <p:sp>
        <p:nvSpPr>
          <p:cNvPr id="83" name="TextBox 43">
            <a:extLst>
              <a:ext uri="{FF2B5EF4-FFF2-40B4-BE49-F238E27FC236}">
                <a16:creationId xmlns:a16="http://schemas.microsoft.com/office/drawing/2014/main" id="{7CE8BBE5-A59E-2BD0-C7DD-F96F1BD47A7A}"/>
              </a:ext>
            </a:extLst>
          </p:cNvPr>
          <p:cNvSpPr txBox="1"/>
          <p:nvPr/>
        </p:nvSpPr>
        <p:spPr>
          <a:xfrm>
            <a:off x="6137550" y="4257855"/>
            <a:ext cx="1114570" cy="514350"/>
          </a:xfrm>
          <a:prstGeom prst="rect">
            <a:avLst/>
          </a:prstGeom>
        </p:spPr>
        <p:txBody>
          <a:bodyPr lIns="0" tIns="0" rIns="0" bIns="0" rtlCol="0" anchor="t">
            <a:spAutoFit/>
          </a:bodyPr>
          <a:lstStyle/>
          <a:p>
            <a:pPr marL="0" lvl="1" indent="0" algn="ctr">
              <a:lnSpc>
                <a:spcPts val="4080"/>
              </a:lnSpc>
              <a:spcBef>
                <a:spcPct val="0"/>
              </a:spcBef>
            </a:pPr>
            <a:r>
              <a:rPr lang="en-US" sz="3400" b="1" dirty="0">
                <a:solidFill>
                  <a:srgbClr val="FFFFFF"/>
                </a:solidFill>
                <a:latin typeface="Open Sauce Bold"/>
                <a:ea typeface="Open Sauce Bold"/>
                <a:cs typeface="Open Sauce Bold"/>
                <a:sym typeface="Open Sauce Bold"/>
              </a:rPr>
              <a:t>04</a:t>
            </a:r>
          </a:p>
        </p:txBody>
      </p:sp>
    </p:spTree>
    <p:extLst>
      <p:ext uri="{BB962C8B-B14F-4D97-AF65-F5344CB8AC3E}">
        <p14:creationId xmlns:p14="http://schemas.microsoft.com/office/powerpoint/2010/main" val="180738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38" grpId="0" animBg="1"/>
      <p:bldP spid="51" grpId="0"/>
      <p:bldP spid="53" grpId="0"/>
      <p:bldP spid="55" grpId="0"/>
      <p:bldP spid="57" grpId="0"/>
      <p:bldP spid="59" grpId="0"/>
      <p:bldP spid="60" grpId="0"/>
      <p:bldP spid="61" grpId="0"/>
      <p:bldP spid="62" grpId="0"/>
      <p:bldP spid="63" grpId="0"/>
      <p:bldP spid="64" grpId="0"/>
      <p:bldP spid="70" grpId="0"/>
      <p:bldP spid="71" grpId="0"/>
      <p:bldP spid="72" grpId="0"/>
      <p:bldP spid="74" grpId="0"/>
      <p:bldP spid="75" grpId="0"/>
      <p:bldP spid="76" grpId="0"/>
      <p:bldP spid="80" grpId="0"/>
      <p:bldP spid="81" grpId="0"/>
      <p:bldP spid="82" grpId="0"/>
      <p:bldP spid="8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E2FD3-DC69-A614-C217-B1D1EBED8BEB}"/>
              </a:ext>
            </a:extLst>
          </p:cNvPr>
          <p:cNvSpPr>
            <a:spLocks noGrp="1"/>
          </p:cNvSpPr>
          <p:nvPr>
            <p:ph type="ctrTitle"/>
          </p:nvPr>
        </p:nvSpPr>
        <p:spPr/>
        <p:txBody>
          <a:bodyPr/>
          <a:lstStyle/>
          <a:p>
            <a:r>
              <a:rPr lang="en-US" dirty="0"/>
              <a:t>Create Fact Table</a:t>
            </a:r>
          </a:p>
        </p:txBody>
      </p:sp>
      <p:sp>
        <p:nvSpPr>
          <p:cNvPr id="5" name="Date Placeholder 4">
            <a:extLst>
              <a:ext uri="{FF2B5EF4-FFF2-40B4-BE49-F238E27FC236}">
                <a16:creationId xmlns:a16="http://schemas.microsoft.com/office/drawing/2014/main" id="{A962C8B9-5E4B-1079-5379-ED3D578D24E4}"/>
              </a:ext>
            </a:extLst>
          </p:cNvPr>
          <p:cNvSpPr>
            <a:spLocks noGrp="1"/>
          </p:cNvSpPr>
          <p:nvPr>
            <p:ph type="dt" sz="half" idx="10"/>
          </p:nvPr>
        </p:nvSpPr>
        <p:spPr>
          <a:xfrm>
            <a:off x="8926249" y="6220740"/>
            <a:ext cx="1021891" cy="323968"/>
          </a:xfrm>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27228CB6-4916-D93E-E22A-A139E657D7D5}"/>
              </a:ext>
            </a:extLst>
          </p:cNvPr>
          <p:cNvSpPr>
            <a:spLocks noGrp="1"/>
          </p:cNvSpPr>
          <p:nvPr>
            <p:ph type="sldNum" sz="quarter" idx="12"/>
          </p:nvPr>
        </p:nvSpPr>
        <p:spPr>
          <a:xfrm>
            <a:off x="10096500" y="6200875"/>
            <a:ext cx="487680" cy="365760"/>
          </a:xfrm>
        </p:spPr>
        <p:txBody>
          <a:bodyPr/>
          <a:lstStyle/>
          <a:p>
            <a:fld id="{8A7A6979-0714-4377-B894-6BE4C2D6E202}" type="slidenum">
              <a:rPr lang="en-US" smtClean="0"/>
              <a:pPr/>
              <a:t>12</a:t>
            </a:fld>
            <a:endParaRPr lang="en-US" dirty="0"/>
          </a:p>
        </p:txBody>
      </p:sp>
      <p:graphicFrame>
        <p:nvGraphicFramePr>
          <p:cNvPr id="7" name="Table 6">
            <a:extLst>
              <a:ext uri="{FF2B5EF4-FFF2-40B4-BE49-F238E27FC236}">
                <a16:creationId xmlns:a16="http://schemas.microsoft.com/office/drawing/2014/main" id="{E90AEC9D-E590-A469-E00F-704F7875E499}"/>
              </a:ext>
            </a:extLst>
          </p:cNvPr>
          <p:cNvGraphicFramePr>
            <a:graphicFrameLocks noGrp="1"/>
          </p:cNvGraphicFramePr>
          <p:nvPr>
            <p:extLst>
              <p:ext uri="{D42A27DB-BD31-4B8C-83A1-F6EECF244321}">
                <p14:modId xmlns:p14="http://schemas.microsoft.com/office/powerpoint/2010/main" val="2983019459"/>
              </p:ext>
            </p:extLst>
          </p:nvPr>
        </p:nvGraphicFramePr>
        <p:xfrm>
          <a:off x="312124" y="2164080"/>
          <a:ext cx="7331322" cy="772160"/>
        </p:xfrm>
        <a:graphic>
          <a:graphicData uri="http://schemas.openxmlformats.org/drawingml/2006/table">
            <a:tbl>
              <a:tblPr firstRow="1">
                <a:tableStyleId>{5C22544A-7EE6-4342-B048-85BDC9FD1C3A}</a:tableStyleId>
              </a:tblPr>
              <a:tblGrid>
                <a:gridCol w="720763">
                  <a:extLst>
                    <a:ext uri="{9D8B030D-6E8A-4147-A177-3AD203B41FA5}">
                      <a16:colId xmlns:a16="http://schemas.microsoft.com/office/drawing/2014/main" val="2454949878"/>
                    </a:ext>
                  </a:extLst>
                </a:gridCol>
                <a:gridCol w="1091744">
                  <a:extLst>
                    <a:ext uri="{9D8B030D-6E8A-4147-A177-3AD203B41FA5}">
                      <a16:colId xmlns:a16="http://schemas.microsoft.com/office/drawing/2014/main" val="416983575"/>
                    </a:ext>
                  </a:extLst>
                </a:gridCol>
                <a:gridCol w="1356731">
                  <a:extLst>
                    <a:ext uri="{9D8B030D-6E8A-4147-A177-3AD203B41FA5}">
                      <a16:colId xmlns:a16="http://schemas.microsoft.com/office/drawing/2014/main" val="2667587651"/>
                    </a:ext>
                  </a:extLst>
                </a:gridCol>
                <a:gridCol w="890355">
                  <a:extLst>
                    <a:ext uri="{9D8B030D-6E8A-4147-A177-3AD203B41FA5}">
                      <a16:colId xmlns:a16="http://schemas.microsoft.com/office/drawing/2014/main" val="3623631925"/>
                    </a:ext>
                  </a:extLst>
                </a:gridCol>
                <a:gridCol w="935389">
                  <a:extLst>
                    <a:ext uri="{9D8B030D-6E8A-4147-A177-3AD203B41FA5}">
                      <a16:colId xmlns:a16="http://schemas.microsoft.com/office/drawing/2014/main" val="212302066"/>
                    </a:ext>
                  </a:extLst>
                </a:gridCol>
                <a:gridCol w="951804">
                  <a:extLst>
                    <a:ext uri="{9D8B030D-6E8A-4147-A177-3AD203B41FA5}">
                      <a16:colId xmlns:a16="http://schemas.microsoft.com/office/drawing/2014/main" val="364821574"/>
                    </a:ext>
                  </a:extLst>
                </a:gridCol>
                <a:gridCol w="1384536">
                  <a:extLst>
                    <a:ext uri="{9D8B030D-6E8A-4147-A177-3AD203B41FA5}">
                      <a16:colId xmlns:a16="http://schemas.microsoft.com/office/drawing/2014/main" val="3513151875"/>
                    </a:ext>
                  </a:extLst>
                </a:gridCol>
              </a:tblGrid>
              <a:tr h="386080">
                <a:tc>
                  <a:txBody>
                    <a:bodyPr/>
                    <a:lstStyle/>
                    <a:p>
                      <a:pPr algn="ctr" fontAlgn="b"/>
                      <a:r>
                        <a:rPr lang="en-US" sz="1400" b="1" u="none" strike="noStrike" dirty="0">
                          <a:solidFill>
                            <a:schemeClr val="accent4"/>
                          </a:solidFill>
                          <a:effectLst/>
                        </a:rPr>
                        <a:t>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Order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Product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Date</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Quantity</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kern="1200" dirty="0">
                          <a:solidFill>
                            <a:schemeClr val="accent4"/>
                          </a:solidFill>
                          <a:effectLst/>
                          <a:latin typeface="+mn-lt"/>
                          <a:ea typeface="+mn-ea"/>
                          <a:cs typeface="+mn-cs"/>
                        </a:rPr>
                        <a:t>Unit Price</a:t>
                      </a:r>
                    </a:p>
                  </a:txBody>
                  <a:tcPr marL="9525" marR="9525" marT="9525" marB="0" anchor="ctr">
                    <a:solidFill>
                      <a:srgbClr val="327476"/>
                    </a:solidFill>
                  </a:tcPr>
                </a:tc>
                <a:tc>
                  <a:txBody>
                    <a:bodyPr/>
                    <a:lstStyle/>
                    <a:p>
                      <a:pPr algn="ctr" fontAlgn="b"/>
                      <a:r>
                        <a:rPr lang="en-US" sz="1400" b="1" i="0" u="none" strike="noStrike" dirty="0">
                          <a:solidFill>
                            <a:schemeClr val="accent4"/>
                          </a:solidFill>
                          <a:effectLst/>
                          <a:latin typeface="Aptos Narrow" panose="020B0004020202020204" pitchFamily="34" charset="0"/>
                        </a:rPr>
                        <a:t>Customer Name</a:t>
                      </a:r>
                    </a:p>
                  </a:txBody>
                  <a:tcPr marL="9525" marR="9525" marT="9525" marB="0" anchor="ctr">
                    <a:solidFill>
                      <a:srgbClr val="327476"/>
                    </a:solidFill>
                  </a:tcPr>
                </a:tc>
                <a:extLst>
                  <a:ext uri="{0D108BD9-81ED-4DB2-BD59-A6C34878D82A}">
                    <a16:rowId xmlns:a16="http://schemas.microsoft.com/office/drawing/2014/main" val="2474958195"/>
                  </a:ext>
                </a:extLst>
              </a:tr>
              <a:tr h="386080">
                <a:tc>
                  <a:txBody>
                    <a:bodyPr/>
                    <a:lstStyle/>
                    <a:p>
                      <a:pPr algn="ctr" fontAlgn="b"/>
                      <a:r>
                        <a:rPr lang="en-US" sz="1400" u="none" strike="noStrike" dirty="0">
                          <a:effectLst/>
                        </a:rPr>
                        <a:t>12345</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a:effectLst/>
                        </a:rPr>
                        <a:t>234</a:t>
                      </a:r>
                      <a:endParaRPr lang="en-US"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dirty="0">
                          <a:effectLst/>
                        </a:rPr>
                        <a:t>34</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dirty="0">
                          <a:effectLst/>
                        </a:rPr>
                        <a:t>12/3/25</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a:effectLst/>
                        </a:rPr>
                        <a:t>5</a:t>
                      </a:r>
                      <a:endParaRPr lang="en-US"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20</a:t>
                      </a: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Text</a:t>
                      </a:r>
                    </a:p>
                  </a:txBody>
                  <a:tcPr marL="9525" marR="9525" marT="9525" marB="0" anchor="ctr"/>
                </a:tc>
                <a:extLst>
                  <a:ext uri="{0D108BD9-81ED-4DB2-BD59-A6C34878D82A}">
                    <a16:rowId xmlns:a16="http://schemas.microsoft.com/office/drawing/2014/main" val="2467255030"/>
                  </a:ext>
                </a:extLst>
              </a:tr>
            </a:tbl>
          </a:graphicData>
        </a:graphic>
      </p:graphicFrame>
      <p:sp>
        <p:nvSpPr>
          <p:cNvPr id="8" name="TextBox 7">
            <a:extLst>
              <a:ext uri="{FF2B5EF4-FFF2-40B4-BE49-F238E27FC236}">
                <a16:creationId xmlns:a16="http://schemas.microsoft.com/office/drawing/2014/main" id="{B2E4302B-BB53-B59E-9C58-9E4D8B527A4B}"/>
              </a:ext>
            </a:extLst>
          </p:cNvPr>
          <p:cNvSpPr txBox="1"/>
          <p:nvPr/>
        </p:nvSpPr>
        <p:spPr>
          <a:xfrm>
            <a:off x="312125" y="1341120"/>
            <a:ext cx="4226560" cy="369332"/>
          </a:xfrm>
          <a:prstGeom prst="rect">
            <a:avLst/>
          </a:prstGeom>
          <a:noFill/>
        </p:spPr>
        <p:txBody>
          <a:bodyPr wrap="square" rtlCol="0">
            <a:spAutoFit/>
          </a:bodyPr>
          <a:lstStyle/>
          <a:p>
            <a:r>
              <a:rPr lang="en-US" b="1" dirty="0"/>
              <a:t>Transactions Table</a:t>
            </a:r>
          </a:p>
        </p:txBody>
      </p:sp>
      <p:sp>
        <p:nvSpPr>
          <p:cNvPr id="9" name="TextBox 8">
            <a:extLst>
              <a:ext uri="{FF2B5EF4-FFF2-40B4-BE49-F238E27FC236}">
                <a16:creationId xmlns:a16="http://schemas.microsoft.com/office/drawing/2014/main" id="{10B7CEAA-B796-AF5C-28AE-5C24C89A0EB3}"/>
              </a:ext>
            </a:extLst>
          </p:cNvPr>
          <p:cNvSpPr txBox="1"/>
          <p:nvPr/>
        </p:nvSpPr>
        <p:spPr>
          <a:xfrm>
            <a:off x="312125" y="3921761"/>
            <a:ext cx="4226560" cy="369332"/>
          </a:xfrm>
          <a:prstGeom prst="rect">
            <a:avLst/>
          </a:prstGeom>
          <a:noFill/>
        </p:spPr>
        <p:txBody>
          <a:bodyPr wrap="square" rtlCol="0">
            <a:spAutoFit/>
          </a:bodyPr>
          <a:lstStyle/>
          <a:p>
            <a:r>
              <a:rPr lang="en-US" b="1" dirty="0" err="1"/>
              <a:t>Fact_Transactions</a:t>
            </a:r>
            <a:r>
              <a:rPr lang="en-US" b="1" dirty="0"/>
              <a:t> Table</a:t>
            </a:r>
          </a:p>
        </p:txBody>
      </p:sp>
      <p:graphicFrame>
        <p:nvGraphicFramePr>
          <p:cNvPr id="10" name="Table 9">
            <a:extLst>
              <a:ext uri="{FF2B5EF4-FFF2-40B4-BE49-F238E27FC236}">
                <a16:creationId xmlns:a16="http://schemas.microsoft.com/office/drawing/2014/main" id="{A5070773-DD9B-B9F0-C4B9-5DEB205FD790}"/>
              </a:ext>
            </a:extLst>
          </p:cNvPr>
          <p:cNvGraphicFramePr>
            <a:graphicFrameLocks noGrp="1"/>
          </p:cNvGraphicFramePr>
          <p:nvPr>
            <p:extLst>
              <p:ext uri="{D42A27DB-BD31-4B8C-83A1-F6EECF244321}">
                <p14:modId xmlns:p14="http://schemas.microsoft.com/office/powerpoint/2010/main" val="1358905599"/>
              </p:ext>
            </p:extLst>
          </p:nvPr>
        </p:nvGraphicFramePr>
        <p:xfrm>
          <a:off x="312125" y="4744720"/>
          <a:ext cx="7478488" cy="772160"/>
        </p:xfrm>
        <a:graphic>
          <a:graphicData uri="http://schemas.openxmlformats.org/drawingml/2006/table">
            <a:tbl>
              <a:tblPr firstRow="1">
                <a:tableStyleId>{5C22544A-7EE6-4342-B048-85BDC9FD1C3A}</a:tableStyleId>
              </a:tblPr>
              <a:tblGrid>
                <a:gridCol w="591849">
                  <a:extLst>
                    <a:ext uri="{9D8B030D-6E8A-4147-A177-3AD203B41FA5}">
                      <a16:colId xmlns:a16="http://schemas.microsoft.com/office/drawing/2014/main" val="2454949878"/>
                    </a:ext>
                  </a:extLst>
                </a:gridCol>
                <a:gridCol w="896479">
                  <a:extLst>
                    <a:ext uri="{9D8B030D-6E8A-4147-A177-3AD203B41FA5}">
                      <a16:colId xmlns:a16="http://schemas.microsoft.com/office/drawing/2014/main" val="416983575"/>
                    </a:ext>
                  </a:extLst>
                </a:gridCol>
                <a:gridCol w="976626">
                  <a:extLst>
                    <a:ext uri="{9D8B030D-6E8A-4147-A177-3AD203B41FA5}">
                      <a16:colId xmlns:a16="http://schemas.microsoft.com/office/drawing/2014/main" val="2667587651"/>
                    </a:ext>
                  </a:extLst>
                </a:gridCol>
                <a:gridCol w="1011745">
                  <a:extLst>
                    <a:ext uri="{9D8B030D-6E8A-4147-A177-3AD203B41FA5}">
                      <a16:colId xmlns:a16="http://schemas.microsoft.com/office/drawing/2014/main" val="3623631925"/>
                    </a:ext>
                  </a:extLst>
                </a:gridCol>
                <a:gridCol w="928687">
                  <a:extLst>
                    <a:ext uri="{9D8B030D-6E8A-4147-A177-3AD203B41FA5}">
                      <a16:colId xmlns:a16="http://schemas.microsoft.com/office/drawing/2014/main" val="212302066"/>
                    </a:ext>
                  </a:extLst>
                </a:gridCol>
                <a:gridCol w="891382">
                  <a:extLst>
                    <a:ext uri="{9D8B030D-6E8A-4147-A177-3AD203B41FA5}">
                      <a16:colId xmlns:a16="http://schemas.microsoft.com/office/drawing/2014/main" val="364821574"/>
                    </a:ext>
                  </a:extLst>
                </a:gridCol>
                <a:gridCol w="1090860">
                  <a:extLst>
                    <a:ext uri="{9D8B030D-6E8A-4147-A177-3AD203B41FA5}">
                      <a16:colId xmlns:a16="http://schemas.microsoft.com/office/drawing/2014/main" val="215226678"/>
                    </a:ext>
                  </a:extLst>
                </a:gridCol>
                <a:gridCol w="1090860">
                  <a:extLst>
                    <a:ext uri="{9D8B030D-6E8A-4147-A177-3AD203B41FA5}">
                      <a16:colId xmlns:a16="http://schemas.microsoft.com/office/drawing/2014/main" val="2568174732"/>
                    </a:ext>
                  </a:extLst>
                </a:gridCol>
              </a:tblGrid>
              <a:tr h="386080">
                <a:tc>
                  <a:txBody>
                    <a:bodyPr/>
                    <a:lstStyle/>
                    <a:p>
                      <a:pPr algn="ctr" fontAlgn="b"/>
                      <a:r>
                        <a:rPr lang="en-US" sz="1400" b="1" u="none" strike="noStrike" dirty="0">
                          <a:solidFill>
                            <a:schemeClr val="accent4"/>
                          </a:solidFill>
                          <a:effectLst/>
                        </a:rPr>
                        <a:t>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Order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Product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Customer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Location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Quantity</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Price Per unit</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i="0" u="none" strike="noStrike" dirty="0">
                          <a:solidFill>
                            <a:schemeClr val="accent4"/>
                          </a:solidFill>
                          <a:effectLst/>
                          <a:latin typeface="Aptos Narrow" panose="020B0004020202020204" pitchFamily="34" charset="0"/>
                        </a:rPr>
                        <a:t>Total</a:t>
                      </a:r>
                    </a:p>
                  </a:txBody>
                  <a:tcPr marL="9525" marR="9525" marT="9525" marB="0" anchor="ctr">
                    <a:solidFill>
                      <a:srgbClr val="327476"/>
                    </a:solidFill>
                  </a:tcPr>
                </a:tc>
                <a:extLst>
                  <a:ext uri="{0D108BD9-81ED-4DB2-BD59-A6C34878D82A}">
                    <a16:rowId xmlns:a16="http://schemas.microsoft.com/office/drawing/2014/main" val="2474958195"/>
                  </a:ext>
                </a:extLst>
              </a:tr>
              <a:tr h="386080">
                <a:tc>
                  <a:txBody>
                    <a:bodyPr/>
                    <a:lstStyle/>
                    <a:p>
                      <a:pPr algn="ctr" fontAlgn="b"/>
                      <a:r>
                        <a:rPr lang="en-US" sz="1400" u="none" strike="noStrike">
                          <a:effectLst/>
                        </a:rPr>
                        <a:t>12345</a:t>
                      </a:r>
                      <a:endParaRPr lang="en-US"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a:effectLst/>
                        </a:rPr>
                        <a:t>234</a:t>
                      </a:r>
                      <a:endParaRPr lang="en-US"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a:effectLst/>
                        </a:rPr>
                        <a:t>34</a:t>
                      </a:r>
                      <a:endParaRPr lang="en-US"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dirty="0">
                          <a:effectLst/>
                        </a:rPr>
                        <a:t>4</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3</a:t>
                      </a: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5</a:t>
                      </a:r>
                    </a:p>
                  </a:txBody>
                  <a:tcPr marL="9525" marR="9525" marT="9525" marB="0" anchor="ctr"/>
                </a:tc>
                <a:tc>
                  <a:txBody>
                    <a:bodyPr/>
                    <a:lstStyle/>
                    <a:p>
                      <a:pPr algn="ctr" fontAlgn="b"/>
                      <a:r>
                        <a:rPr lang="en-US" sz="1400" u="none" strike="noStrike" dirty="0">
                          <a:effectLst/>
                        </a:rPr>
                        <a:t>20</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100</a:t>
                      </a:r>
                    </a:p>
                  </a:txBody>
                  <a:tcPr marL="9525" marR="9525" marT="9525" marB="0" anchor="ctr"/>
                </a:tc>
                <a:extLst>
                  <a:ext uri="{0D108BD9-81ED-4DB2-BD59-A6C34878D82A}">
                    <a16:rowId xmlns:a16="http://schemas.microsoft.com/office/drawing/2014/main" val="2467255030"/>
                  </a:ext>
                </a:extLst>
              </a:tr>
            </a:tbl>
          </a:graphicData>
        </a:graphic>
      </p:graphicFrame>
      <p:sp>
        <p:nvSpPr>
          <p:cNvPr id="44" name="Freeform 2">
            <a:extLst>
              <a:ext uri="{FF2B5EF4-FFF2-40B4-BE49-F238E27FC236}">
                <a16:creationId xmlns:a16="http://schemas.microsoft.com/office/drawing/2014/main" id="{78F6F505-CFEC-A02F-66CE-371B84D698D5}"/>
              </a:ext>
            </a:extLst>
          </p:cNvPr>
          <p:cNvSpPr/>
          <p:nvPr/>
        </p:nvSpPr>
        <p:spPr>
          <a:xfrm>
            <a:off x="10341237" y="2710097"/>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5" name="Freeform 3">
            <a:extLst>
              <a:ext uri="{FF2B5EF4-FFF2-40B4-BE49-F238E27FC236}">
                <a16:creationId xmlns:a16="http://schemas.microsoft.com/office/drawing/2014/main" id="{3AECD75A-1991-EBD6-9886-F8BABFDF4577}"/>
              </a:ext>
            </a:extLst>
          </p:cNvPr>
          <p:cNvSpPr/>
          <p:nvPr/>
        </p:nvSpPr>
        <p:spPr>
          <a:xfrm>
            <a:off x="9703303" y="3461888"/>
            <a:ext cx="500969" cy="365728"/>
          </a:xfrm>
          <a:custGeom>
            <a:avLst/>
            <a:gdLst/>
            <a:ahLst/>
            <a:cxnLst/>
            <a:rect l="l" t="t" r="r" b="b"/>
            <a:pathLst>
              <a:path w="1374553" h="989678">
                <a:moveTo>
                  <a:pt x="0" y="0"/>
                </a:moveTo>
                <a:lnTo>
                  <a:pt x="1374554" y="0"/>
                </a:lnTo>
                <a:lnTo>
                  <a:pt x="1374554" y="989678"/>
                </a:lnTo>
                <a:lnTo>
                  <a:pt x="0" y="989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cxnSp>
        <p:nvCxnSpPr>
          <p:cNvPr id="46" name="Straight Connector 45">
            <a:extLst>
              <a:ext uri="{FF2B5EF4-FFF2-40B4-BE49-F238E27FC236}">
                <a16:creationId xmlns:a16="http://schemas.microsoft.com/office/drawing/2014/main" id="{0C365E11-9594-7FC6-EB34-95109BF9EB95}"/>
              </a:ext>
            </a:extLst>
          </p:cNvPr>
          <p:cNvCxnSpPr>
            <a:cxnSpLocks/>
          </p:cNvCxnSpPr>
          <p:nvPr/>
        </p:nvCxnSpPr>
        <p:spPr>
          <a:xfrm>
            <a:off x="9442667" y="3131827"/>
            <a:ext cx="286807" cy="342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BFE57BF-DF37-11F2-79DB-C39ADFBF6CBE}"/>
              </a:ext>
            </a:extLst>
          </p:cNvPr>
          <p:cNvCxnSpPr>
            <a:cxnSpLocks/>
          </p:cNvCxnSpPr>
          <p:nvPr/>
        </p:nvCxnSpPr>
        <p:spPr>
          <a:xfrm flipV="1">
            <a:off x="10206541" y="3101271"/>
            <a:ext cx="134809" cy="373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93B5E68-58F8-7C69-2477-CBDEAC71495D}"/>
              </a:ext>
            </a:extLst>
          </p:cNvPr>
          <p:cNvCxnSpPr>
            <a:cxnSpLocks/>
          </p:cNvCxnSpPr>
          <p:nvPr/>
        </p:nvCxnSpPr>
        <p:spPr>
          <a:xfrm flipH="1">
            <a:off x="9523218" y="3827616"/>
            <a:ext cx="187057" cy="360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07F19A8-9FC8-148E-E749-4C74568859F6}"/>
              </a:ext>
            </a:extLst>
          </p:cNvPr>
          <p:cNvCxnSpPr>
            <a:cxnSpLocks/>
          </p:cNvCxnSpPr>
          <p:nvPr/>
        </p:nvCxnSpPr>
        <p:spPr>
          <a:xfrm>
            <a:off x="10204272" y="3840315"/>
            <a:ext cx="232806" cy="369372"/>
          </a:xfrm>
          <a:prstGeom prst="line">
            <a:avLst/>
          </a:prstGeom>
        </p:spPr>
        <p:style>
          <a:lnRef idx="1">
            <a:schemeClr val="accent1"/>
          </a:lnRef>
          <a:fillRef idx="0">
            <a:schemeClr val="accent1"/>
          </a:fillRef>
          <a:effectRef idx="0">
            <a:schemeClr val="accent1"/>
          </a:effectRef>
          <a:fontRef idx="minor">
            <a:schemeClr val="tx1"/>
          </a:fontRef>
        </p:style>
      </p:cxnSp>
      <p:sp>
        <p:nvSpPr>
          <p:cNvPr id="50" name="Freeform 2">
            <a:extLst>
              <a:ext uri="{FF2B5EF4-FFF2-40B4-BE49-F238E27FC236}">
                <a16:creationId xmlns:a16="http://schemas.microsoft.com/office/drawing/2014/main" id="{C05B9A64-48C7-58AE-0786-5E88C78B6097}"/>
              </a:ext>
            </a:extLst>
          </p:cNvPr>
          <p:cNvSpPr/>
          <p:nvPr/>
        </p:nvSpPr>
        <p:spPr>
          <a:xfrm>
            <a:off x="9017102" y="4209687"/>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1" name="Freeform 2">
            <a:extLst>
              <a:ext uri="{FF2B5EF4-FFF2-40B4-BE49-F238E27FC236}">
                <a16:creationId xmlns:a16="http://schemas.microsoft.com/office/drawing/2014/main" id="{7287F62F-4A08-A876-E4F2-B754E2719F47}"/>
              </a:ext>
            </a:extLst>
          </p:cNvPr>
          <p:cNvSpPr/>
          <p:nvPr/>
        </p:nvSpPr>
        <p:spPr>
          <a:xfrm>
            <a:off x="8926249" y="2740653"/>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2" name="Freeform 2">
            <a:extLst>
              <a:ext uri="{FF2B5EF4-FFF2-40B4-BE49-F238E27FC236}">
                <a16:creationId xmlns:a16="http://schemas.microsoft.com/office/drawing/2014/main" id="{0A80166D-259F-F923-9FEC-215BAEADFE23}"/>
              </a:ext>
            </a:extLst>
          </p:cNvPr>
          <p:cNvSpPr/>
          <p:nvPr/>
        </p:nvSpPr>
        <p:spPr>
          <a:xfrm>
            <a:off x="10437078" y="4181763"/>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4" name="TextBox 53">
            <a:extLst>
              <a:ext uri="{FF2B5EF4-FFF2-40B4-BE49-F238E27FC236}">
                <a16:creationId xmlns:a16="http://schemas.microsoft.com/office/drawing/2014/main" id="{DD258528-70D0-2F62-FDAB-9684CDEAE664}"/>
              </a:ext>
            </a:extLst>
          </p:cNvPr>
          <p:cNvSpPr txBox="1"/>
          <p:nvPr/>
        </p:nvSpPr>
        <p:spPr>
          <a:xfrm>
            <a:off x="10268244" y="3431421"/>
            <a:ext cx="1355909" cy="246221"/>
          </a:xfrm>
          <a:prstGeom prst="rect">
            <a:avLst/>
          </a:prstGeom>
          <a:noFill/>
        </p:spPr>
        <p:txBody>
          <a:bodyPr wrap="square" rtlCol="0">
            <a:spAutoFit/>
          </a:bodyPr>
          <a:lstStyle/>
          <a:p>
            <a:r>
              <a:rPr lang="en-US" sz="1000" b="1" dirty="0" err="1"/>
              <a:t>Fact_Transactions</a:t>
            </a:r>
            <a:endParaRPr lang="en-US" sz="1000" b="1" dirty="0"/>
          </a:p>
        </p:txBody>
      </p:sp>
      <p:sp>
        <p:nvSpPr>
          <p:cNvPr id="55" name="TextBox 54">
            <a:extLst>
              <a:ext uri="{FF2B5EF4-FFF2-40B4-BE49-F238E27FC236}">
                <a16:creationId xmlns:a16="http://schemas.microsoft.com/office/drawing/2014/main" id="{CBF3D3E2-9C42-ABE2-80D7-F33DDD49CB56}"/>
              </a:ext>
            </a:extLst>
          </p:cNvPr>
          <p:cNvSpPr txBox="1"/>
          <p:nvPr/>
        </p:nvSpPr>
        <p:spPr>
          <a:xfrm>
            <a:off x="10137743" y="2421348"/>
            <a:ext cx="1085578" cy="246221"/>
          </a:xfrm>
          <a:prstGeom prst="rect">
            <a:avLst/>
          </a:prstGeom>
          <a:noFill/>
        </p:spPr>
        <p:txBody>
          <a:bodyPr wrap="square" rtlCol="0">
            <a:spAutoFit/>
          </a:bodyPr>
          <a:lstStyle/>
          <a:p>
            <a:r>
              <a:rPr lang="en-US" sz="1000" b="1" dirty="0" err="1"/>
              <a:t>Dim_Product</a:t>
            </a:r>
            <a:endParaRPr lang="en-US" sz="1000" b="1" dirty="0"/>
          </a:p>
        </p:txBody>
      </p:sp>
      <p:sp>
        <p:nvSpPr>
          <p:cNvPr id="56" name="TextBox 55">
            <a:extLst>
              <a:ext uri="{FF2B5EF4-FFF2-40B4-BE49-F238E27FC236}">
                <a16:creationId xmlns:a16="http://schemas.microsoft.com/office/drawing/2014/main" id="{5E6BC04B-F3DB-E3A3-40B8-470DEED58931}"/>
              </a:ext>
            </a:extLst>
          </p:cNvPr>
          <p:cNvSpPr txBox="1"/>
          <p:nvPr/>
        </p:nvSpPr>
        <p:spPr>
          <a:xfrm>
            <a:off x="8643896" y="2421348"/>
            <a:ext cx="1085578" cy="246221"/>
          </a:xfrm>
          <a:prstGeom prst="rect">
            <a:avLst/>
          </a:prstGeom>
          <a:noFill/>
        </p:spPr>
        <p:txBody>
          <a:bodyPr wrap="square" rtlCol="0">
            <a:spAutoFit/>
          </a:bodyPr>
          <a:lstStyle/>
          <a:p>
            <a:r>
              <a:rPr lang="en-US" sz="1000" b="1" dirty="0" err="1"/>
              <a:t>Dim_Customer</a:t>
            </a:r>
            <a:endParaRPr lang="en-US" sz="1000" b="1" dirty="0"/>
          </a:p>
        </p:txBody>
      </p:sp>
      <p:sp>
        <p:nvSpPr>
          <p:cNvPr id="57" name="TextBox 56">
            <a:extLst>
              <a:ext uri="{FF2B5EF4-FFF2-40B4-BE49-F238E27FC236}">
                <a16:creationId xmlns:a16="http://schemas.microsoft.com/office/drawing/2014/main" id="{9A50318A-3F40-6698-0A18-EE20F133A25F}"/>
              </a:ext>
            </a:extLst>
          </p:cNvPr>
          <p:cNvSpPr txBox="1"/>
          <p:nvPr/>
        </p:nvSpPr>
        <p:spPr>
          <a:xfrm>
            <a:off x="8723033" y="4678849"/>
            <a:ext cx="1085578" cy="246221"/>
          </a:xfrm>
          <a:prstGeom prst="rect">
            <a:avLst/>
          </a:prstGeom>
          <a:noFill/>
        </p:spPr>
        <p:txBody>
          <a:bodyPr wrap="square" rtlCol="0">
            <a:spAutoFit/>
          </a:bodyPr>
          <a:lstStyle/>
          <a:p>
            <a:r>
              <a:rPr lang="en-US" sz="1000" b="1" dirty="0" err="1"/>
              <a:t>Dim_Location</a:t>
            </a:r>
            <a:endParaRPr lang="en-US" sz="1000" b="1" dirty="0"/>
          </a:p>
        </p:txBody>
      </p:sp>
      <p:sp>
        <p:nvSpPr>
          <p:cNvPr id="58" name="TextBox 57">
            <a:extLst>
              <a:ext uri="{FF2B5EF4-FFF2-40B4-BE49-F238E27FC236}">
                <a16:creationId xmlns:a16="http://schemas.microsoft.com/office/drawing/2014/main" id="{FA9F895C-4D46-D1FD-16F5-C037D22F9A02}"/>
              </a:ext>
            </a:extLst>
          </p:cNvPr>
          <p:cNvSpPr txBox="1"/>
          <p:nvPr/>
        </p:nvSpPr>
        <p:spPr>
          <a:xfrm>
            <a:off x="10320675" y="4678849"/>
            <a:ext cx="1085578" cy="246221"/>
          </a:xfrm>
          <a:prstGeom prst="rect">
            <a:avLst/>
          </a:prstGeom>
          <a:noFill/>
        </p:spPr>
        <p:txBody>
          <a:bodyPr wrap="square" rtlCol="0">
            <a:spAutoFit/>
          </a:bodyPr>
          <a:lstStyle/>
          <a:p>
            <a:r>
              <a:rPr lang="en-US" sz="1000" b="1" dirty="0" err="1"/>
              <a:t>Dim_Order</a:t>
            </a:r>
            <a:endParaRPr lang="en-US" sz="1000" b="1" dirty="0"/>
          </a:p>
        </p:txBody>
      </p:sp>
      <p:sp>
        <p:nvSpPr>
          <p:cNvPr id="59" name="Rounded Rectangle 58">
            <a:extLst>
              <a:ext uri="{FF2B5EF4-FFF2-40B4-BE49-F238E27FC236}">
                <a16:creationId xmlns:a16="http://schemas.microsoft.com/office/drawing/2014/main" id="{E4CD7F46-5AA0-7416-A856-37DE89842F98}"/>
              </a:ext>
            </a:extLst>
          </p:cNvPr>
          <p:cNvSpPr/>
          <p:nvPr/>
        </p:nvSpPr>
        <p:spPr>
          <a:xfrm>
            <a:off x="858454" y="4585280"/>
            <a:ext cx="1986346" cy="1138750"/>
          </a:xfrm>
          <a:prstGeom prst="roundRect">
            <a:avLst/>
          </a:prstGeom>
          <a:no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D173B331-BC78-8EEC-6F5D-33C6BB33FA06}"/>
              </a:ext>
            </a:extLst>
          </p:cNvPr>
          <p:cNvSpPr/>
          <p:nvPr/>
        </p:nvSpPr>
        <p:spPr>
          <a:xfrm>
            <a:off x="2769360" y="4561425"/>
            <a:ext cx="1986347" cy="1138750"/>
          </a:xfrm>
          <a:prstGeom prst="roundRect">
            <a:avLst/>
          </a:prstGeom>
          <a:no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CADC63C4-395F-2532-12F6-DB087B2DA599}"/>
              </a:ext>
            </a:extLst>
          </p:cNvPr>
          <p:cNvSpPr/>
          <p:nvPr/>
        </p:nvSpPr>
        <p:spPr>
          <a:xfrm>
            <a:off x="6666613" y="4561425"/>
            <a:ext cx="1133885" cy="1138750"/>
          </a:xfrm>
          <a:prstGeom prst="roundRect">
            <a:avLst/>
          </a:prstGeom>
          <a:no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76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4" grpId="0" animBg="1"/>
      <p:bldP spid="45" grpId="0" animBg="1"/>
      <p:bldP spid="50" grpId="0" animBg="1"/>
      <p:bldP spid="51" grpId="0" animBg="1"/>
      <p:bldP spid="52" grpId="0" animBg="1"/>
      <p:bldP spid="54" grpId="0"/>
      <p:bldP spid="55" grpId="0"/>
      <p:bldP spid="56" grpId="0"/>
      <p:bldP spid="57" grpId="0"/>
      <p:bldP spid="58" grpId="0"/>
      <p:bldP spid="59" grpId="0" animBg="1"/>
      <p:bldP spid="61" grpId="0" animBg="1"/>
      <p:bldP spid="6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AC343-C328-3E35-67B7-40C2D06832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BB082B-00FE-2166-93E8-20F29822856D}"/>
              </a:ext>
            </a:extLst>
          </p:cNvPr>
          <p:cNvSpPr>
            <a:spLocks noGrp="1"/>
          </p:cNvSpPr>
          <p:nvPr>
            <p:ph type="ctrTitle"/>
          </p:nvPr>
        </p:nvSpPr>
        <p:spPr/>
        <p:txBody>
          <a:bodyPr/>
          <a:lstStyle/>
          <a:p>
            <a:r>
              <a:rPr lang="en-US" dirty="0"/>
              <a:t>Create Dimension Table</a:t>
            </a:r>
          </a:p>
        </p:txBody>
      </p:sp>
      <p:sp>
        <p:nvSpPr>
          <p:cNvPr id="5" name="Date Placeholder 4">
            <a:extLst>
              <a:ext uri="{FF2B5EF4-FFF2-40B4-BE49-F238E27FC236}">
                <a16:creationId xmlns:a16="http://schemas.microsoft.com/office/drawing/2014/main" id="{441D4DA8-0AC6-8B45-93A2-E28C9C33B9C3}"/>
              </a:ext>
            </a:extLst>
          </p:cNvPr>
          <p:cNvSpPr>
            <a:spLocks noGrp="1"/>
          </p:cNvSpPr>
          <p:nvPr>
            <p:ph type="dt" sz="half" idx="10"/>
          </p:nvPr>
        </p:nvSpPr>
        <p:spPr>
          <a:xfrm>
            <a:off x="8926249" y="6220740"/>
            <a:ext cx="1021891" cy="323968"/>
          </a:xfrm>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3C58C94A-80C3-02BB-D1C4-254C1BCC0D6A}"/>
              </a:ext>
            </a:extLst>
          </p:cNvPr>
          <p:cNvSpPr>
            <a:spLocks noGrp="1"/>
          </p:cNvSpPr>
          <p:nvPr>
            <p:ph type="sldNum" sz="quarter" idx="12"/>
          </p:nvPr>
        </p:nvSpPr>
        <p:spPr>
          <a:xfrm>
            <a:off x="10096500" y="6200875"/>
            <a:ext cx="487680" cy="365760"/>
          </a:xfrm>
        </p:spPr>
        <p:txBody>
          <a:bodyPr/>
          <a:lstStyle/>
          <a:p>
            <a:fld id="{8A7A6979-0714-4377-B894-6BE4C2D6E202}" type="slidenum">
              <a:rPr lang="en-US" smtClean="0"/>
              <a:pPr/>
              <a:t>13</a:t>
            </a:fld>
            <a:endParaRPr lang="en-US" dirty="0"/>
          </a:p>
        </p:txBody>
      </p:sp>
      <p:graphicFrame>
        <p:nvGraphicFramePr>
          <p:cNvPr id="7" name="Table 6">
            <a:extLst>
              <a:ext uri="{FF2B5EF4-FFF2-40B4-BE49-F238E27FC236}">
                <a16:creationId xmlns:a16="http://schemas.microsoft.com/office/drawing/2014/main" id="{BDD126BC-D499-498F-006C-10B4D6CFCFEC}"/>
              </a:ext>
            </a:extLst>
          </p:cNvPr>
          <p:cNvGraphicFramePr>
            <a:graphicFrameLocks noGrp="1"/>
          </p:cNvGraphicFramePr>
          <p:nvPr>
            <p:extLst>
              <p:ext uri="{D42A27DB-BD31-4B8C-83A1-F6EECF244321}">
                <p14:modId xmlns:p14="http://schemas.microsoft.com/office/powerpoint/2010/main" val="2707275968"/>
              </p:ext>
            </p:extLst>
          </p:nvPr>
        </p:nvGraphicFramePr>
        <p:xfrm>
          <a:off x="269495" y="1909283"/>
          <a:ext cx="5438435" cy="666786"/>
        </p:xfrm>
        <a:graphic>
          <a:graphicData uri="http://schemas.openxmlformats.org/drawingml/2006/table">
            <a:tbl>
              <a:tblPr firstRow="1">
                <a:tableStyleId>{5C22544A-7EE6-4342-B048-85BDC9FD1C3A}</a:tableStyleId>
              </a:tblPr>
              <a:tblGrid>
                <a:gridCol w="965569">
                  <a:extLst>
                    <a:ext uri="{9D8B030D-6E8A-4147-A177-3AD203B41FA5}">
                      <a16:colId xmlns:a16="http://schemas.microsoft.com/office/drawing/2014/main" val="2454949878"/>
                    </a:ext>
                  </a:extLst>
                </a:gridCol>
                <a:gridCol w="1227689">
                  <a:extLst>
                    <a:ext uri="{9D8B030D-6E8A-4147-A177-3AD203B41FA5}">
                      <a16:colId xmlns:a16="http://schemas.microsoft.com/office/drawing/2014/main" val="416983575"/>
                    </a:ext>
                  </a:extLst>
                </a:gridCol>
                <a:gridCol w="1162378">
                  <a:extLst>
                    <a:ext uri="{9D8B030D-6E8A-4147-A177-3AD203B41FA5}">
                      <a16:colId xmlns:a16="http://schemas.microsoft.com/office/drawing/2014/main" val="2667587651"/>
                    </a:ext>
                  </a:extLst>
                </a:gridCol>
                <a:gridCol w="2082799">
                  <a:extLst>
                    <a:ext uri="{9D8B030D-6E8A-4147-A177-3AD203B41FA5}">
                      <a16:colId xmlns:a16="http://schemas.microsoft.com/office/drawing/2014/main" val="3623631925"/>
                    </a:ext>
                  </a:extLst>
                </a:gridCol>
              </a:tblGrid>
              <a:tr h="333393">
                <a:tc>
                  <a:txBody>
                    <a:bodyPr/>
                    <a:lstStyle/>
                    <a:p>
                      <a:pPr algn="ctr" fontAlgn="b"/>
                      <a:r>
                        <a:rPr lang="en-US" sz="1400" b="1" i="0" u="none" strike="noStrike" dirty="0">
                          <a:solidFill>
                            <a:schemeClr val="accent4"/>
                          </a:solidFill>
                          <a:effectLst/>
                          <a:latin typeface="Aptos Narrow" panose="020B0004020202020204" pitchFamily="34" charset="0"/>
                        </a:rPr>
                        <a:t>Product ID</a:t>
                      </a: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Product Desc</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Product Price</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Product spec</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extLst>
                  <a:ext uri="{0D108BD9-81ED-4DB2-BD59-A6C34878D82A}">
                    <a16:rowId xmlns:a16="http://schemas.microsoft.com/office/drawing/2014/main" val="2474958195"/>
                  </a:ext>
                </a:extLst>
              </a:tr>
              <a:tr h="333393">
                <a:tc>
                  <a:txBody>
                    <a:bodyPr/>
                    <a:lstStyle/>
                    <a:p>
                      <a:pPr algn="ctr" fontAlgn="b"/>
                      <a:r>
                        <a:rPr lang="en-US" sz="1400" u="none" strike="noStrike">
                          <a:effectLst/>
                        </a:rPr>
                        <a:t>12345</a:t>
                      </a:r>
                      <a:endParaRPr lang="en-US"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dirty="0">
                          <a:effectLst/>
                        </a:rPr>
                        <a:t>Text</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10</a:t>
                      </a:r>
                    </a:p>
                  </a:txBody>
                  <a:tcPr marL="9525" marR="9525" marT="9525" marB="0" anchor="ctr"/>
                </a:tc>
                <a:tc>
                  <a:txBody>
                    <a:bodyPr/>
                    <a:lstStyle/>
                    <a:p>
                      <a:pPr algn="ctr" fontAlgn="b"/>
                      <a:r>
                        <a:rPr lang="en-US" sz="1400" u="none" strike="noStrike" dirty="0">
                          <a:effectLst/>
                        </a:rPr>
                        <a:t>Text</a:t>
                      </a:r>
                      <a:endParaRPr lang="en-US"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467255030"/>
                  </a:ext>
                </a:extLst>
              </a:tr>
            </a:tbl>
          </a:graphicData>
        </a:graphic>
      </p:graphicFrame>
      <p:sp>
        <p:nvSpPr>
          <p:cNvPr id="8" name="TextBox 7">
            <a:extLst>
              <a:ext uri="{FF2B5EF4-FFF2-40B4-BE49-F238E27FC236}">
                <a16:creationId xmlns:a16="http://schemas.microsoft.com/office/drawing/2014/main" id="{5909D694-BCD7-4200-CED4-14674E298BC9}"/>
              </a:ext>
            </a:extLst>
          </p:cNvPr>
          <p:cNvSpPr txBox="1"/>
          <p:nvPr/>
        </p:nvSpPr>
        <p:spPr>
          <a:xfrm>
            <a:off x="214926" y="1351280"/>
            <a:ext cx="4226560" cy="369332"/>
          </a:xfrm>
          <a:prstGeom prst="rect">
            <a:avLst/>
          </a:prstGeom>
          <a:noFill/>
        </p:spPr>
        <p:txBody>
          <a:bodyPr wrap="square" rtlCol="0">
            <a:spAutoFit/>
          </a:bodyPr>
          <a:lstStyle/>
          <a:p>
            <a:r>
              <a:rPr lang="en-US" b="1" dirty="0"/>
              <a:t>Product Table</a:t>
            </a:r>
          </a:p>
        </p:txBody>
      </p:sp>
      <p:sp>
        <p:nvSpPr>
          <p:cNvPr id="3" name="TextBox 2">
            <a:extLst>
              <a:ext uri="{FF2B5EF4-FFF2-40B4-BE49-F238E27FC236}">
                <a16:creationId xmlns:a16="http://schemas.microsoft.com/office/drawing/2014/main" id="{655A0D7F-F166-92C4-6505-C752B3830A0C}"/>
              </a:ext>
            </a:extLst>
          </p:cNvPr>
          <p:cNvSpPr txBox="1"/>
          <p:nvPr/>
        </p:nvSpPr>
        <p:spPr>
          <a:xfrm>
            <a:off x="214926" y="2796104"/>
            <a:ext cx="2380275" cy="369332"/>
          </a:xfrm>
          <a:prstGeom prst="rect">
            <a:avLst/>
          </a:prstGeom>
          <a:noFill/>
        </p:spPr>
        <p:txBody>
          <a:bodyPr wrap="square" rtlCol="0">
            <a:spAutoFit/>
          </a:bodyPr>
          <a:lstStyle/>
          <a:p>
            <a:r>
              <a:rPr lang="en-US" b="1" dirty="0"/>
              <a:t>Packaging Table</a:t>
            </a:r>
          </a:p>
        </p:txBody>
      </p:sp>
      <p:graphicFrame>
        <p:nvGraphicFramePr>
          <p:cNvPr id="4" name="Table 3">
            <a:extLst>
              <a:ext uri="{FF2B5EF4-FFF2-40B4-BE49-F238E27FC236}">
                <a16:creationId xmlns:a16="http://schemas.microsoft.com/office/drawing/2014/main" id="{EFBA266D-9FF7-86EE-00C2-92D46B2B6B5B}"/>
              </a:ext>
            </a:extLst>
          </p:cNvPr>
          <p:cNvGraphicFramePr>
            <a:graphicFrameLocks noGrp="1"/>
          </p:cNvGraphicFramePr>
          <p:nvPr>
            <p:extLst>
              <p:ext uri="{D42A27DB-BD31-4B8C-83A1-F6EECF244321}">
                <p14:modId xmlns:p14="http://schemas.microsoft.com/office/powerpoint/2010/main" val="598562525"/>
              </p:ext>
            </p:extLst>
          </p:nvPr>
        </p:nvGraphicFramePr>
        <p:xfrm>
          <a:off x="229487" y="3232351"/>
          <a:ext cx="5438435" cy="666786"/>
        </p:xfrm>
        <a:graphic>
          <a:graphicData uri="http://schemas.openxmlformats.org/drawingml/2006/table">
            <a:tbl>
              <a:tblPr firstRow="1">
                <a:tableStyleId>{5C22544A-7EE6-4342-B048-85BDC9FD1C3A}</a:tableStyleId>
              </a:tblPr>
              <a:tblGrid>
                <a:gridCol w="965569">
                  <a:extLst>
                    <a:ext uri="{9D8B030D-6E8A-4147-A177-3AD203B41FA5}">
                      <a16:colId xmlns:a16="http://schemas.microsoft.com/office/drawing/2014/main" val="2454949878"/>
                    </a:ext>
                  </a:extLst>
                </a:gridCol>
                <a:gridCol w="1227689">
                  <a:extLst>
                    <a:ext uri="{9D8B030D-6E8A-4147-A177-3AD203B41FA5}">
                      <a16:colId xmlns:a16="http://schemas.microsoft.com/office/drawing/2014/main" val="416983575"/>
                    </a:ext>
                  </a:extLst>
                </a:gridCol>
                <a:gridCol w="1458375">
                  <a:extLst>
                    <a:ext uri="{9D8B030D-6E8A-4147-A177-3AD203B41FA5}">
                      <a16:colId xmlns:a16="http://schemas.microsoft.com/office/drawing/2014/main" val="2667587651"/>
                    </a:ext>
                  </a:extLst>
                </a:gridCol>
                <a:gridCol w="1786802">
                  <a:extLst>
                    <a:ext uri="{9D8B030D-6E8A-4147-A177-3AD203B41FA5}">
                      <a16:colId xmlns:a16="http://schemas.microsoft.com/office/drawing/2014/main" val="3623631925"/>
                    </a:ext>
                  </a:extLst>
                </a:gridCol>
              </a:tblGrid>
              <a:tr h="333393">
                <a:tc>
                  <a:txBody>
                    <a:bodyPr/>
                    <a:lstStyle/>
                    <a:p>
                      <a:pPr algn="ctr" fontAlgn="b"/>
                      <a:r>
                        <a:rPr lang="en-US" sz="1400" b="1" i="0" u="none" strike="noStrike" dirty="0">
                          <a:solidFill>
                            <a:schemeClr val="accent4"/>
                          </a:solidFill>
                          <a:effectLst/>
                          <a:latin typeface="Aptos Narrow" panose="020B0004020202020204" pitchFamily="34" charset="0"/>
                        </a:rPr>
                        <a:t>ID</a:t>
                      </a: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Product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Packaging EQV</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Pkg Desc</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extLst>
                  <a:ext uri="{0D108BD9-81ED-4DB2-BD59-A6C34878D82A}">
                    <a16:rowId xmlns:a16="http://schemas.microsoft.com/office/drawing/2014/main" val="2474958195"/>
                  </a:ext>
                </a:extLst>
              </a:tr>
              <a:tr h="333393">
                <a:tc>
                  <a:txBody>
                    <a:bodyPr/>
                    <a:lstStyle/>
                    <a:p>
                      <a:pPr algn="ctr" fontAlgn="b"/>
                      <a:r>
                        <a:rPr lang="en-US" sz="1400" u="none" strike="noStrike">
                          <a:effectLst/>
                        </a:rPr>
                        <a:t>12345</a:t>
                      </a:r>
                      <a:endParaRPr lang="en-US"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12345</a:t>
                      </a: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0.5</a:t>
                      </a:r>
                    </a:p>
                  </a:txBody>
                  <a:tcPr marL="9525" marR="9525" marT="9525" marB="0" anchor="ctr"/>
                </a:tc>
                <a:tc>
                  <a:txBody>
                    <a:bodyPr/>
                    <a:lstStyle/>
                    <a:p>
                      <a:pPr algn="ctr" fontAlgn="b"/>
                      <a:r>
                        <a:rPr lang="en-US" sz="1400" u="none" strike="noStrike" dirty="0">
                          <a:effectLst/>
                        </a:rPr>
                        <a:t>Text</a:t>
                      </a:r>
                      <a:endParaRPr lang="en-US" sz="14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467255030"/>
                  </a:ext>
                </a:extLst>
              </a:tr>
            </a:tbl>
          </a:graphicData>
        </a:graphic>
      </p:graphicFrame>
      <p:graphicFrame>
        <p:nvGraphicFramePr>
          <p:cNvPr id="12" name="Table 11">
            <a:extLst>
              <a:ext uri="{FF2B5EF4-FFF2-40B4-BE49-F238E27FC236}">
                <a16:creationId xmlns:a16="http://schemas.microsoft.com/office/drawing/2014/main" id="{30F5E98A-1174-9305-E23E-C45ED6AC7268}"/>
              </a:ext>
            </a:extLst>
          </p:cNvPr>
          <p:cNvGraphicFramePr>
            <a:graphicFrameLocks noGrp="1"/>
          </p:cNvGraphicFramePr>
          <p:nvPr>
            <p:extLst>
              <p:ext uri="{D42A27DB-BD31-4B8C-83A1-F6EECF244321}">
                <p14:modId xmlns:p14="http://schemas.microsoft.com/office/powerpoint/2010/main" val="1219739038"/>
              </p:ext>
            </p:extLst>
          </p:nvPr>
        </p:nvGraphicFramePr>
        <p:xfrm>
          <a:off x="229486" y="4896909"/>
          <a:ext cx="5984161" cy="666786"/>
        </p:xfrm>
        <a:graphic>
          <a:graphicData uri="http://schemas.openxmlformats.org/drawingml/2006/table">
            <a:tbl>
              <a:tblPr firstRow="1">
                <a:tableStyleId>{5C22544A-7EE6-4342-B048-85BDC9FD1C3A}</a:tableStyleId>
              </a:tblPr>
              <a:tblGrid>
                <a:gridCol w="959234">
                  <a:extLst>
                    <a:ext uri="{9D8B030D-6E8A-4147-A177-3AD203B41FA5}">
                      <a16:colId xmlns:a16="http://schemas.microsoft.com/office/drawing/2014/main" val="2454949878"/>
                    </a:ext>
                  </a:extLst>
                </a:gridCol>
                <a:gridCol w="1168400">
                  <a:extLst>
                    <a:ext uri="{9D8B030D-6E8A-4147-A177-3AD203B41FA5}">
                      <a16:colId xmlns:a16="http://schemas.microsoft.com/office/drawing/2014/main" val="416983575"/>
                    </a:ext>
                  </a:extLst>
                </a:gridCol>
                <a:gridCol w="1188720">
                  <a:extLst>
                    <a:ext uri="{9D8B030D-6E8A-4147-A177-3AD203B41FA5}">
                      <a16:colId xmlns:a16="http://schemas.microsoft.com/office/drawing/2014/main" val="2667587651"/>
                    </a:ext>
                  </a:extLst>
                </a:gridCol>
                <a:gridCol w="1219200">
                  <a:extLst>
                    <a:ext uri="{9D8B030D-6E8A-4147-A177-3AD203B41FA5}">
                      <a16:colId xmlns:a16="http://schemas.microsoft.com/office/drawing/2014/main" val="3623631925"/>
                    </a:ext>
                  </a:extLst>
                </a:gridCol>
                <a:gridCol w="1448607">
                  <a:extLst>
                    <a:ext uri="{9D8B030D-6E8A-4147-A177-3AD203B41FA5}">
                      <a16:colId xmlns:a16="http://schemas.microsoft.com/office/drawing/2014/main" val="2641351713"/>
                    </a:ext>
                  </a:extLst>
                </a:gridCol>
              </a:tblGrid>
              <a:tr h="333393">
                <a:tc>
                  <a:txBody>
                    <a:bodyPr/>
                    <a:lstStyle/>
                    <a:p>
                      <a:pPr algn="ctr" fontAlgn="b"/>
                      <a:r>
                        <a:rPr lang="en-US" sz="1400" b="1" i="0" u="none" strike="noStrike" dirty="0">
                          <a:solidFill>
                            <a:schemeClr val="accent4"/>
                          </a:solidFill>
                          <a:effectLst/>
                          <a:latin typeface="Aptos Narrow" panose="020B0004020202020204" pitchFamily="34" charset="0"/>
                        </a:rPr>
                        <a:t>Product ID</a:t>
                      </a: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Product Desc</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Product Price</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Product spec</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a:txBody>
                    <a:bodyPr/>
                    <a:lstStyle/>
                    <a:p>
                      <a:pPr algn="ctr" fontAlgn="b"/>
                      <a:r>
                        <a:rPr lang="en-US" sz="1400" b="1" u="none" strike="noStrike" dirty="0">
                          <a:solidFill>
                            <a:schemeClr val="accent4"/>
                          </a:solidFill>
                          <a:effectLst/>
                        </a:rPr>
                        <a:t>Packaging EQV</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extLst>
                  <a:ext uri="{0D108BD9-81ED-4DB2-BD59-A6C34878D82A}">
                    <a16:rowId xmlns:a16="http://schemas.microsoft.com/office/drawing/2014/main" val="2474958195"/>
                  </a:ext>
                </a:extLst>
              </a:tr>
              <a:tr h="333393">
                <a:tc>
                  <a:txBody>
                    <a:bodyPr/>
                    <a:lstStyle/>
                    <a:p>
                      <a:pPr algn="ctr" fontAlgn="b"/>
                      <a:r>
                        <a:rPr lang="en-US" sz="1400" u="none" strike="noStrike">
                          <a:effectLst/>
                        </a:rPr>
                        <a:t>12345</a:t>
                      </a:r>
                      <a:endParaRPr lang="en-US"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dirty="0">
                          <a:effectLst/>
                        </a:rPr>
                        <a:t>Text</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10</a:t>
                      </a:r>
                    </a:p>
                  </a:txBody>
                  <a:tcPr marL="9525" marR="9525" marT="9525" marB="0" anchor="ctr"/>
                </a:tc>
                <a:tc>
                  <a:txBody>
                    <a:bodyPr/>
                    <a:lstStyle/>
                    <a:p>
                      <a:pPr algn="ctr" fontAlgn="b"/>
                      <a:r>
                        <a:rPr lang="en-US" sz="1400" u="none" strike="noStrike" dirty="0">
                          <a:effectLst/>
                        </a:rPr>
                        <a:t>Text</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0.5</a:t>
                      </a:r>
                    </a:p>
                  </a:txBody>
                  <a:tcPr marL="9525" marR="9525" marT="9525" marB="0" anchor="ctr"/>
                </a:tc>
                <a:extLst>
                  <a:ext uri="{0D108BD9-81ED-4DB2-BD59-A6C34878D82A}">
                    <a16:rowId xmlns:a16="http://schemas.microsoft.com/office/drawing/2014/main" val="2467255030"/>
                  </a:ext>
                </a:extLst>
              </a:tr>
            </a:tbl>
          </a:graphicData>
        </a:graphic>
      </p:graphicFrame>
      <p:sp>
        <p:nvSpPr>
          <p:cNvPr id="52" name="Oval 51">
            <a:extLst>
              <a:ext uri="{FF2B5EF4-FFF2-40B4-BE49-F238E27FC236}">
                <a16:creationId xmlns:a16="http://schemas.microsoft.com/office/drawing/2014/main" id="{FE148897-D434-D89B-817B-A89E6908C0CF}"/>
              </a:ext>
            </a:extLst>
          </p:cNvPr>
          <p:cNvSpPr/>
          <p:nvPr/>
        </p:nvSpPr>
        <p:spPr>
          <a:xfrm>
            <a:off x="9632427" y="2068374"/>
            <a:ext cx="406400" cy="3847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AD69C4E-28B8-4680-61C2-DD64AB5CC976}"/>
              </a:ext>
            </a:extLst>
          </p:cNvPr>
          <p:cNvSpPr/>
          <p:nvPr/>
        </p:nvSpPr>
        <p:spPr>
          <a:xfrm>
            <a:off x="9429227" y="2068374"/>
            <a:ext cx="406400" cy="3847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C88715C-7983-33C7-EFB6-8940D9D940CC}"/>
              </a:ext>
            </a:extLst>
          </p:cNvPr>
          <p:cNvSpPr txBox="1"/>
          <p:nvPr/>
        </p:nvSpPr>
        <p:spPr>
          <a:xfrm>
            <a:off x="8597531" y="2505901"/>
            <a:ext cx="658914" cy="253916"/>
          </a:xfrm>
          <a:prstGeom prst="rect">
            <a:avLst/>
          </a:prstGeom>
          <a:noFill/>
        </p:spPr>
        <p:txBody>
          <a:bodyPr wrap="square" rtlCol="0">
            <a:spAutoFit/>
          </a:bodyPr>
          <a:lstStyle/>
          <a:p>
            <a:r>
              <a:rPr lang="en-US" sz="1050" b="1" dirty="0"/>
              <a:t>Product</a:t>
            </a:r>
          </a:p>
        </p:txBody>
      </p:sp>
      <p:sp>
        <p:nvSpPr>
          <p:cNvPr id="55" name="TextBox 54">
            <a:extLst>
              <a:ext uri="{FF2B5EF4-FFF2-40B4-BE49-F238E27FC236}">
                <a16:creationId xmlns:a16="http://schemas.microsoft.com/office/drawing/2014/main" id="{4590A2FE-8008-A92E-BA6B-64E598DF1087}"/>
              </a:ext>
            </a:extLst>
          </p:cNvPr>
          <p:cNvSpPr txBox="1"/>
          <p:nvPr/>
        </p:nvSpPr>
        <p:spPr>
          <a:xfrm>
            <a:off x="10158832" y="2505901"/>
            <a:ext cx="897743" cy="253916"/>
          </a:xfrm>
          <a:prstGeom prst="rect">
            <a:avLst/>
          </a:prstGeom>
          <a:noFill/>
        </p:spPr>
        <p:txBody>
          <a:bodyPr wrap="square" rtlCol="0">
            <a:spAutoFit/>
          </a:bodyPr>
          <a:lstStyle/>
          <a:p>
            <a:r>
              <a:rPr lang="en-US" sz="1050" b="1" dirty="0"/>
              <a:t>packaging</a:t>
            </a:r>
          </a:p>
        </p:txBody>
      </p:sp>
      <p:sp>
        <p:nvSpPr>
          <p:cNvPr id="56" name="Down Arrow 55">
            <a:extLst>
              <a:ext uri="{FF2B5EF4-FFF2-40B4-BE49-F238E27FC236}">
                <a16:creationId xmlns:a16="http://schemas.microsoft.com/office/drawing/2014/main" id="{FD5DCA6B-44C7-0B47-64E0-F421DA865BD4}"/>
              </a:ext>
            </a:extLst>
          </p:cNvPr>
          <p:cNvSpPr/>
          <p:nvPr/>
        </p:nvSpPr>
        <p:spPr>
          <a:xfrm>
            <a:off x="9568214" y="2675512"/>
            <a:ext cx="329537" cy="2211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F213CFD-22F7-6AC1-EDF7-9A78A48BAC31}"/>
              </a:ext>
            </a:extLst>
          </p:cNvPr>
          <p:cNvSpPr txBox="1"/>
          <p:nvPr/>
        </p:nvSpPr>
        <p:spPr>
          <a:xfrm>
            <a:off x="214926" y="4370753"/>
            <a:ext cx="4226560" cy="369332"/>
          </a:xfrm>
          <a:prstGeom prst="rect">
            <a:avLst/>
          </a:prstGeom>
          <a:noFill/>
        </p:spPr>
        <p:txBody>
          <a:bodyPr wrap="square" rtlCol="0">
            <a:spAutoFit/>
          </a:bodyPr>
          <a:lstStyle/>
          <a:p>
            <a:r>
              <a:rPr lang="en-US" b="1" dirty="0" err="1"/>
              <a:t>Dimension_Product</a:t>
            </a:r>
            <a:r>
              <a:rPr lang="en-US" b="1" dirty="0"/>
              <a:t> Table</a:t>
            </a:r>
          </a:p>
        </p:txBody>
      </p:sp>
      <p:sp>
        <p:nvSpPr>
          <p:cNvPr id="69" name="Freeform 2">
            <a:extLst>
              <a:ext uri="{FF2B5EF4-FFF2-40B4-BE49-F238E27FC236}">
                <a16:creationId xmlns:a16="http://schemas.microsoft.com/office/drawing/2014/main" id="{5FED4C3B-5242-7BEC-4735-5B9404CFBAEE}"/>
              </a:ext>
            </a:extLst>
          </p:cNvPr>
          <p:cNvSpPr/>
          <p:nvPr/>
        </p:nvSpPr>
        <p:spPr>
          <a:xfrm>
            <a:off x="8678267" y="2084680"/>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0" name="Freeform 2">
            <a:extLst>
              <a:ext uri="{FF2B5EF4-FFF2-40B4-BE49-F238E27FC236}">
                <a16:creationId xmlns:a16="http://schemas.microsoft.com/office/drawing/2014/main" id="{EB094EA4-EDD8-F046-C0E2-333927347260}"/>
              </a:ext>
            </a:extLst>
          </p:cNvPr>
          <p:cNvSpPr/>
          <p:nvPr/>
        </p:nvSpPr>
        <p:spPr>
          <a:xfrm>
            <a:off x="10242367" y="2092007"/>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2" name="Freeform 3">
            <a:extLst>
              <a:ext uri="{FF2B5EF4-FFF2-40B4-BE49-F238E27FC236}">
                <a16:creationId xmlns:a16="http://schemas.microsoft.com/office/drawing/2014/main" id="{B1EF2D47-6C09-9EBB-A304-EDC2CE637DC4}"/>
              </a:ext>
            </a:extLst>
          </p:cNvPr>
          <p:cNvSpPr/>
          <p:nvPr/>
        </p:nvSpPr>
        <p:spPr>
          <a:xfrm>
            <a:off x="8858398" y="4159574"/>
            <a:ext cx="500969" cy="365728"/>
          </a:xfrm>
          <a:custGeom>
            <a:avLst/>
            <a:gdLst/>
            <a:ahLst/>
            <a:cxnLst/>
            <a:rect l="l" t="t" r="r" b="b"/>
            <a:pathLst>
              <a:path w="1374553" h="989678">
                <a:moveTo>
                  <a:pt x="0" y="0"/>
                </a:moveTo>
                <a:lnTo>
                  <a:pt x="1374554" y="0"/>
                </a:lnTo>
                <a:lnTo>
                  <a:pt x="1374554" y="989678"/>
                </a:lnTo>
                <a:lnTo>
                  <a:pt x="0" y="9896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cxnSp>
        <p:nvCxnSpPr>
          <p:cNvPr id="73" name="Straight Connector 72">
            <a:extLst>
              <a:ext uri="{FF2B5EF4-FFF2-40B4-BE49-F238E27FC236}">
                <a16:creationId xmlns:a16="http://schemas.microsoft.com/office/drawing/2014/main" id="{B67DCEFD-8DC9-096C-0450-AC4ED6EB55BA}"/>
              </a:ext>
            </a:extLst>
          </p:cNvPr>
          <p:cNvCxnSpPr>
            <a:cxnSpLocks/>
          </p:cNvCxnSpPr>
          <p:nvPr/>
        </p:nvCxnSpPr>
        <p:spPr>
          <a:xfrm>
            <a:off x="8597762" y="3829513"/>
            <a:ext cx="286807" cy="342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415DBDF-541D-5CF3-79E0-C21137342C75}"/>
              </a:ext>
            </a:extLst>
          </p:cNvPr>
          <p:cNvCxnSpPr>
            <a:cxnSpLocks/>
          </p:cNvCxnSpPr>
          <p:nvPr/>
        </p:nvCxnSpPr>
        <p:spPr>
          <a:xfrm flipV="1">
            <a:off x="9361636" y="3798957"/>
            <a:ext cx="134809" cy="373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60F1797-5DBB-66FA-B28D-8189ED737FE4}"/>
              </a:ext>
            </a:extLst>
          </p:cNvPr>
          <p:cNvCxnSpPr>
            <a:cxnSpLocks/>
          </p:cNvCxnSpPr>
          <p:nvPr/>
        </p:nvCxnSpPr>
        <p:spPr>
          <a:xfrm flipH="1">
            <a:off x="8678313" y="4525302"/>
            <a:ext cx="187057" cy="360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885F3FC-6ACF-04ED-C300-B8406BA5BAFF}"/>
              </a:ext>
            </a:extLst>
          </p:cNvPr>
          <p:cNvCxnSpPr>
            <a:cxnSpLocks/>
          </p:cNvCxnSpPr>
          <p:nvPr/>
        </p:nvCxnSpPr>
        <p:spPr>
          <a:xfrm>
            <a:off x="9359367" y="4538001"/>
            <a:ext cx="232806" cy="369372"/>
          </a:xfrm>
          <a:prstGeom prst="line">
            <a:avLst/>
          </a:prstGeom>
        </p:spPr>
        <p:style>
          <a:lnRef idx="1">
            <a:schemeClr val="accent1"/>
          </a:lnRef>
          <a:fillRef idx="0">
            <a:schemeClr val="accent1"/>
          </a:fillRef>
          <a:effectRef idx="0">
            <a:schemeClr val="accent1"/>
          </a:effectRef>
          <a:fontRef idx="minor">
            <a:schemeClr val="tx1"/>
          </a:fontRef>
        </p:style>
      </p:cxnSp>
      <p:sp>
        <p:nvSpPr>
          <p:cNvPr id="77" name="Freeform 2">
            <a:extLst>
              <a:ext uri="{FF2B5EF4-FFF2-40B4-BE49-F238E27FC236}">
                <a16:creationId xmlns:a16="http://schemas.microsoft.com/office/drawing/2014/main" id="{1077B636-CF47-8767-CD3C-EDD57ADC0584}"/>
              </a:ext>
            </a:extLst>
          </p:cNvPr>
          <p:cNvSpPr/>
          <p:nvPr/>
        </p:nvSpPr>
        <p:spPr>
          <a:xfrm>
            <a:off x="8172197" y="4907373"/>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78" name="Freeform 2">
            <a:extLst>
              <a:ext uri="{FF2B5EF4-FFF2-40B4-BE49-F238E27FC236}">
                <a16:creationId xmlns:a16="http://schemas.microsoft.com/office/drawing/2014/main" id="{2000D710-D6D9-61C1-4B38-A18BB81B6C2F}"/>
              </a:ext>
            </a:extLst>
          </p:cNvPr>
          <p:cNvSpPr/>
          <p:nvPr/>
        </p:nvSpPr>
        <p:spPr>
          <a:xfrm>
            <a:off x="8081344" y="3438339"/>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79" name="Freeform 2">
            <a:extLst>
              <a:ext uri="{FF2B5EF4-FFF2-40B4-BE49-F238E27FC236}">
                <a16:creationId xmlns:a16="http://schemas.microsoft.com/office/drawing/2014/main" id="{20A73028-E2FC-DC3F-A73A-704EF9D00590}"/>
              </a:ext>
            </a:extLst>
          </p:cNvPr>
          <p:cNvSpPr/>
          <p:nvPr/>
        </p:nvSpPr>
        <p:spPr>
          <a:xfrm>
            <a:off x="9592173" y="4879449"/>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80" name="Freeform 2">
            <a:extLst>
              <a:ext uri="{FF2B5EF4-FFF2-40B4-BE49-F238E27FC236}">
                <a16:creationId xmlns:a16="http://schemas.microsoft.com/office/drawing/2014/main" id="{AA51DAA5-42D1-D7E8-66AB-2E292752EC86}"/>
              </a:ext>
            </a:extLst>
          </p:cNvPr>
          <p:cNvSpPr/>
          <p:nvPr/>
        </p:nvSpPr>
        <p:spPr>
          <a:xfrm>
            <a:off x="9510947" y="3435907"/>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81" name="TextBox 80">
            <a:extLst>
              <a:ext uri="{FF2B5EF4-FFF2-40B4-BE49-F238E27FC236}">
                <a16:creationId xmlns:a16="http://schemas.microsoft.com/office/drawing/2014/main" id="{E5F443B0-F5DF-7200-B08B-A4D5166E1828}"/>
              </a:ext>
            </a:extLst>
          </p:cNvPr>
          <p:cNvSpPr txBox="1"/>
          <p:nvPr/>
        </p:nvSpPr>
        <p:spPr>
          <a:xfrm>
            <a:off x="9423339" y="4129107"/>
            <a:ext cx="1355909" cy="246221"/>
          </a:xfrm>
          <a:prstGeom prst="rect">
            <a:avLst/>
          </a:prstGeom>
          <a:noFill/>
        </p:spPr>
        <p:txBody>
          <a:bodyPr wrap="square" rtlCol="0">
            <a:spAutoFit/>
          </a:bodyPr>
          <a:lstStyle/>
          <a:p>
            <a:r>
              <a:rPr lang="en-US" sz="1000" b="1" dirty="0" err="1"/>
              <a:t>Fact_Transactions</a:t>
            </a:r>
            <a:endParaRPr lang="en-US" sz="1000" b="1" dirty="0"/>
          </a:p>
        </p:txBody>
      </p:sp>
      <p:sp>
        <p:nvSpPr>
          <p:cNvPr id="82" name="TextBox 81">
            <a:extLst>
              <a:ext uri="{FF2B5EF4-FFF2-40B4-BE49-F238E27FC236}">
                <a16:creationId xmlns:a16="http://schemas.microsoft.com/office/drawing/2014/main" id="{2274493A-C495-5C3C-A25A-3521A7AD000E}"/>
              </a:ext>
            </a:extLst>
          </p:cNvPr>
          <p:cNvSpPr txBox="1"/>
          <p:nvPr/>
        </p:nvSpPr>
        <p:spPr>
          <a:xfrm>
            <a:off x="9292838" y="3119034"/>
            <a:ext cx="1085578" cy="246221"/>
          </a:xfrm>
          <a:prstGeom prst="rect">
            <a:avLst/>
          </a:prstGeom>
          <a:noFill/>
        </p:spPr>
        <p:txBody>
          <a:bodyPr wrap="square" rtlCol="0">
            <a:spAutoFit/>
          </a:bodyPr>
          <a:lstStyle/>
          <a:p>
            <a:r>
              <a:rPr lang="en-US" sz="1000" b="1" dirty="0" err="1"/>
              <a:t>Dim_Product</a:t>
            </a:r>
            <a:endParaRPr lang="en-US" sz="1000" b="1" dirty="0"/>
          </a:p>
        </p:txBody>
      </p:sp>
      <p:sp>
        <p:nvSpPr>
          <p:cNvPr id="83" name="TextBox 82">
            <a:extLst>
              <a:ext uri="{FF2B5EF4-FFF2-40B4-BE49-F238E27FC236}">
                <a16:creationId xmlns:a16="http://schemas.microsoft.com/office/drawing/2014/main" id="{FD71EBAD-5EA7-16B9-031C-D92A9CA59AEA}"/>
              </a:ext>
            </a:extLst>
          </p:cNvPr>
          <p:cNvSpPr txBox="1"/>
          <p:nvPr/>
        </p:nvSpPr>
        <p:spPr>
          <a:xfrm>
            <a:off x="7798991" y="3119034"/>
            <a:ext cx="1085578" cy="246221"/>
          </a:xfrm>
          <a:prstGeom prst="rect">
            <a:avLst/>
          </a:prstGeom>
          <a:noFill/>
        </p:spPr>
        <p:txBody>
          <a:bodyPr wrap="square" rtlCol="0">
            <a:spAutoFit/>
          </a:bodyPr>
          <a:lstStyle/>
          <a:p>
            <a:r>
              <a:rPr lang="en-US" sz="1000" b="1" dirty="0" err="1"/>
              <a:t>Dim_Customer</a:t>
            </a:r>
            <a:endParaRPr lang="en-US" sz="1000" b="1" dirty="0"/>
          </a:p>
        </p:txBody>
      </p:sp>
      <p:sp>
        <p:nvSpPr>
          <p:cNvPr id="84" name="TextBox 83">
            <a:extLst>
              <a:ext uri="{FF2B5EF4-FFF2-40B4-BE49-F238E27FC236}">
                <a16:creationId xmlns:a16="http://schemas.microsoft.com/office/drawing/2014/main" id="{FF6345F1-DE0D-4D16-4738-E9C8C5908D98}"/>
              </a:ext>
            </a:extLst>
          </p:cNvPr>
          <p:cNvSpPr txBox="1"/>
          <p:nvPr/>
        </p:nvSpPr>
        <p:spPr>
          <a:xfrm>
            <a:off x="7878128" y="5376535"/>
            <a:ext cx="1085578" cy="246221"/>
          </a:xfrm>
          <a:prstGeom prst="rect">
            <a:avLst/>
          </a:prstGeom>
          <a:noFill/>
        </p:spPr>
        <p:txBody>
          <a:bodyPr wrap="square" rtlCol="0">
            <a:spAutoFit/>
          </a:bodyPr>
          <a:lstStyle/>
          <a:p>
            <a:r>
              <a:rPr lang="en-US" sz="1000" b="1" dirty="0" err="1"/>
              <a:t>Dim_Location</a:t>
            </a:r>
            <a:endParaRPr lang="en-US" sz="1000" b="1" dirty="0"/>
          </a:p>
        </p:txBody>
      </p:sp>
      <p:sp>
        <p:nvSpPr>
          <p:cNvPr id="85" name="TextBox 84">
            <a:extLst>
              <a:ext uri="{FF2B5EF4-FFF2-40B4-BE49-F238E27FC236}">
                <a16:creationId xmlns:a16="http://schemas.microsoft.com/office/drawing/2014/main" id="{5A2B25FD-4D5B-EB5E-0117-F7A512141EEE}"/>
              </a:ext>
            </a:extLst>
          </p:cNvPr>
          <p:cNvSpPr txBox="1"/>
          <p:nvPr/>
        </p:nvSpPr>
        <p:spPr>
          <a:xfrm>
            <a:off x="9475770" y="5376535"/>
            <a:ext cx="1085578" cy="246221"/>
          </a:xfrm>
          <a:prstGeom prst="rect">
            <a:avLst/>
          </a:prstGeom>
          <a:noFill/>
        </p:spPr>
        <p:txBody>
          <a:bodyPr wrap="square" rtlCol="0">
            <a:spAutoFit/>
          </a:bodyPr>
          <a:lstStyle/>
          <a:p>
            <a:r>
              <a:rPr lang="en-US" sz="1000" b="1" dirty="0" err="1"/>
              <a:t>Dim_Order</a:t>
            </a:r>
            <a:endParaRPr lang="en-US" sz="1000" b="1" dirty="0"/>
          </a:p>
        </p:txBody>
      </p:sp>
    </p:spTree>
    <p:extLst>
      <p:ext uri="{BB962C8B-B14F-4D97-AF65-F5344CB8AC3E}">
        <p14:creationId xmlns:p14="http://schemas.microsoft.com/office/powerpoint/2010/main" val="266014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52" grpId="0" animBg="1"/>
      <p:bldP spid="53" grpId="0" animBg="1"/>
      <p:bldP spid="54" grpId="0"/>
      <p:bldP spid="55" grpId="0"/>
      <p:bldP spid="56" grpId="0" animBg="1"/>
      <p:bldP spid="57" grpId="0"/>
      <p:bldP spid="69" grpId="0" animBg="1"/>
      <p:bldP spid="70" grpId="0" animBg="1"/>
      <p:bldP spid="72" grpId="0" animBg="1"/>
      <p:bldP spid="77" grpId="0" animBg="1"/>
      <p:bldP spid="78" grpId="0" animBg="1"/>
      <p:bldP spid="79" grpId="0" animBg="1"/>
      <p:bldP spid="80" grpId="0" animBg="1"/>
      <p:bldP spid="81" grpId="0"/>
      <p:bldP spid="82" grpId="0"/>
      <p:bldP spid="83" grpId="0"/>
      <p:bldP spid="84" grpId="0"/>
      <p:bldP spid="8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FF93D-92C7-637D-AD09-05C81DF0F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326F23-BCF5-1058-A0DE-B257FCCCDB3A}"/>
              </a:ext>
            </a:extLst>
          </p:cNvPr>
          <p:cNvSpPr>
            <a:spLocks noGrp="1"/>
          </p:cNvSpPr>
          <p:nvPr>
            <p:ph type="ctrTitle"/>
          </p:nvPr>
        </p:nvSpPr>
        <p:spPr/>
        <p:txBody>
          <a:bodyPr/>
          <a:lstStyle/>
          <a:p>
            <a:r>
              <a:rPr lang="en-US" dirty="0"/>
              <a:t>Create Data Marts</a:t>
            </a:r>
          </a:p>
        </p:txBody>
      </p:sp>
      <p:sp>
        <p:nvSpPr>
          <p:cNvPr id="6" name="Slide Number Placeholder 5">
            <a:extLst>
              <a:ext uri="{FF2B5EF4-FFF2-40B4-BE49-F238E27FC236}">
                <a16:creationId xmlns:a16="http://schemas.microsoft.com/office/drawing/2014/main" id="{7AA77BBB-A420-876C-F58E-2A8245C9DFD8}"/>
              </a:ext>
            </a:extLst>
          </p:cNvPr>
          <p:cNvSpPr>
            <a:spLocks noGrp="1"/>
          </p:cNvSpPr>
          <p:nvPr>
            <p:ph type="sldNum" sz="quarter" idx="12"/>
          </p:nvPr>
        </p:nvSpPr>
        <p:spPr>
          <a:xfrm>
            <a:off x="10096500" y="6200875"/>
            <a:ext cx="487680" cy="365760"/>
          </a:xfrm>
        </p:spPr>
        <p:txBody>
          <a:bodyPr/>
          <a:lstStyle/>
          <a:p>
            <a:fld id="{8A7A6979-0714-4377-B894-6BE4C2D6E202}" type="slidenum">
              <a:rPr lang="en-US" smtClean="0"/>
              <a:pPr/>
              <a:t>14</a:t>
            </a:fld>
            <a:endParaRPr lang="en-US" dirty="0"/>
          </a:p>
        </p:txBody>
      </p:sp>
      <p:sp>
        <p:nvSpPr>
          <p:cNvPr id="10" name="TextBox 9">
            <a:extLst>
              <a:ext uri="{FF2B5EF4-FFF2-40B4-BE49-F238E27FC236}">
                <a16:creationId xmlns:a16="http://schemas.microsoft.com/office/drawing/2014/main" id="{1BA3728F-10E0-204C-0C05-C1DAE4229364}"/>
              </a:ext>
            </a:extLst>
          </p:cNvPr>
          <p:cNvSpPr txBox="1"/>
          <p:nvPr/>
        </p:nvSpPr>
        <p:spPr>
          <a:xfrm>
            <a:off x="214926" y="1198881"/>
            <a:ext cx="4226560" cy="369332"/>
          </a:xfrm>
          <a:prstGeom prst="rect">
            <a:avLst/>
          </a:prstGeom>
          <a:noFill/>
        </p:spPr>
        <p:txBody>
          <a:bodyPr wrap="square" rtlCol="0">
            <a:spAutoFit/>
          </a:bodyPr>
          <a:lstStyle/>
          <a:p>
            <a:r>
              <a:rPr lang="en-US" b="1" dirty="0" err="1"/>
              <a:t>Fact_Transactions</a:t>
            </a:r>
            <a:r>
              <a:rPr lang="en-US" b="1" dirty="0"/>
              <a:t> Table</a:t>
            </a:r>
          </a:p>
        </p:txBody>
      </p:sp>
      <p:graphicFrame>
        <p:nvGraphicFramePr>
          <p:cNvPr id="11" name="Table 10">
            <a:extLst>
              <a:ext uri="{FF2B5EF4-FFF2-40B4-BE49-F238E27FC236}">
                <a16:creationId xmlns:a16="http://schemas.microsoft.com/office/drawing/2014/main" id="{B2C44D71-BADE-4A6C-78ED-8A894F7AEA19}"/>
              </a:ext>
            </a:extLst>
          </p:cNvPr>
          <p:cNvGraphicFramePr>
            <a:graphicFrameLocks noGrp="1"/>
          </p:cNvGraphicFramePr>
          <p:nvPr>
            <p:extLst>
              <p:ext uri="{D42A27DB-BD31-4B8C-83A1-F6EECF244321}">
                <p14:modId xmlns:p14="http://schemas.microsoft.com/office/powerpoint/2010/main" val="233953477"/>
              </p:ext>
            </p:extLst>
          </p:nvPr>
        </p:nvGraphicFramePr>
        <p:xfrm>
          <a:off x="214926" y="1764357"/>
          <a:ext cx="7274422" cy="772160"/>
        </p:xfrm>
        <a:graphic>
          <a:graphicData uri="http://schemas.openxmlformats.org/drawingml/2006/table">
            <a:tbl>
              <a:tblPr firstRow="1">
                <a:tableStyleId>{5C22544A-7EE6-4342-B048-85BDC9FD1C3A}</a:tableStyleId>
              </a:tblPr>
              <a:tblGrid>
                <a:gridCol w="564234">
                  <a:extLst>
                    <a:ext uri="{9D8B030D-6E8A-4147-A177-3AD203B41FA5}">
                      <a16:colId xmlns:a16="http://schemas.microsoft.com/office/drawing/2014/main" val="2454949878"/>
                    </a:ext>
                  </a:extLst>
                </a:gridCol>
                <a:gridCol w="854650">
                  <a:extLst>
                    <a:ext uri="{9D8B030D-6E8A-4147-A177-3AD203B41FA5}">
                      <a16:colId xmlns:a16="http://schemas.microsoft.com/office/drawing/2014/main" val="416983575"/>
                    </a:ext>
                  </a:extLst>
                </a:gridCol>
                <a:gridCol w="931058">
                  <a:extLst>
                    <a:ext uri="{9D8B030D-6E8A-4147-A177-3AD203B41FA5}">
                      <a16:colId xmlns:a16="http://schemas.microsoft.com/office/drawing/2014/main" val="2667587651"/>
                    </a:ext>
                  </a:extLst>
                </a:gridCol>
                <a:gridCol w="1065023">
                  <a:extLst>
                    <a:ext uri="{9D8B030D-6E8A-4147-A177-3AD203B41FA5}">
                      <a16:colId xmlns:a16="http://schemas.microsoft.com/office/drawing/2014/main" val="3623631925"/>
                    </a:ext>
                  </a:extLst>
                </a:gridCol>
                <a:gridCol w="955964">
                  <a:extLst>
                    <a:ext uri="{9D8B030D-6E8A-4147-A177-3AD203B41FA5}">
                      <a16:colId xmlns:a16="http://schemas.microsoft.com/office/drawing/2014/main" val="212302066"/>
                    </a:ext>
                  </a:extLst>
                </a:gridCol>
                <a:gridCol w="769236">
                  <a:extLst>
                    <a:ext uri="{9D8B030D-6E8A-4147-A177-3AD203B41FA5}">
                      <a16:colId xmlns:a16="http://schemas.microsoft.com/office/drawing/2014/main" val="364821574"/>
                    </a:ext>
                  </a:extLst>
                </a:gridCol>
                <a:gridCol w="1225818">
                  <a:extLst>
                    <a:ext uri="{9D8B030D-6E8A-4147-A177-3AD203B41FA5}">
                      <a16:colId xmlns:a16="http://schemas.microsoft.com/office/drawing/2014/main" val="215226678"/>
                    </a:ext>
                  </a:extLst>
                </a:gridCol>
                <a:gridCol w="908439">
                  <a:extLst>
                    <a:ext uri="{9D8B030D-6E8A-4147-A177-3AD203B41FA5}">
                      <a16:colId xmlns:a16="http://schemas.microsoft.com/office/drawing/2014/main" val="1561841742"/>
                    </a:ext>
                  </a:extLst>
                </a:gridCol>
              </a:tblGrid>
              <a:tr h="386080">
                <a:tc>
                  <a:txBody>
                    <a:bodyPr/>
                    <a:lstStyle/>
                    <a:p>
                      <a:pPr algn="ctr" fontAlgn="b"/>
                      <a:r>
                        <a:rPr lang="en-US" sz="1400" b="1" u="none" strike="noStrike" dirty="0">
                          <a:solidFill>
                            <a:schemeClr val="accent4"/>
                          </a:solidFill>
                          <a:effectLst/>
                        </a:rPr>
                        <a:t>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Order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Product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Customer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Location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Quantity</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Price Per unit</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i="0" u="none" strike="noStrike" dirty="0">
                          <a:solidFill>
                            <a:schemeClr val="accent4"/>
                          </a:solidFill>
                          <a:effectLst/>
                          <a:latin typeface="Aptos Narrow" panose="020B0004020202020204" pitchFamily="34" charset="0"/>
                        </a:rPr>
                        <a:t>Total</a:t>
                      </a:r>
                    </a:p>
                  </a:txBody>
                  <a:tcPr marL="9525" marR="9525" marT="9525" marB="0" anchor="ctr">
                    <a:solidFill>
                      <a:srgbClr val="317376"/>
                    </a:solidFill>
                  </a:tcPr>
                </a:tc>
                <a:extLst>
                  <a:ext uri="{0D108BD9-81ED-4DB2-BD59-A6C34878D82A}">
                    <a16:rowId xmlns:a16="http://schemas.microsoft.com/office/drawing/2014/main" val="2474958195"/>
                  </a:ext>
                </a:extLst>
              </a:tr>
              <a:tr h="386080">
                <a:tc>
                  <a:txBody>
                    <a:bodyPr/>
                    <a:lstStyle/>
                    <a:p>
                      <a:pPr algn="ctr" fontAlgn="b"/>
                      <a:r>
                        <a:rPr lang="en-US" sz="1400" u="none" strike="noStrike">
                          <a:effectLst/>
                        </a:rPr>
                        <a:t>12345</a:t>
                      </a:r>
                      <a:endParaRPr lang="en-US"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a:effectLst/>
                        </a:rPr>
                        <a:t>234</a:t>
                      </a:r>
                      <a:endParaRPr lang="en-US"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a:effectLst/>
                        </a:rPr>
                        <a:t>34</a:t>
                      </a:r>
                      <a:endParaRPr lang="en-US" sz="1400" b="0" i="0" u="none" strike="noStrike">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dirty="0">
                          <a:effectLst/>
                        </a:rPr>
                        <a:t>4</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3</a:t>
                      </a: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5</a:t>
                      </a:r>
                    </a:p>
                  </a:txBody>
                  <a:tcPr marL="9525" marR="9525" marT="9525" marB="0" anchor="ctr"/>
                </a:tc>
                <a:tc>
                  <a:txBody>
                    <a:bodyPr/>
                    <a:lstStyle/>
                    <a:p>
                      <a:pPr algn="ctr" fontAlgn="b"/>
                      <a:r>
                        <a:rPr lang="en-US" sz="1400" u="none" strike="noStrike" dirty="0">
                          <a:effectLst/>
                        </a:rPr>
                        <a:t>20</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100</a:t>
                      </a:r>
                    </a:p>
                  </a:txBody>
                  <a:tcPr marL="9525" marR="9525" marT="9525" marB="0" anchor="ctr"/>
                </a:tc>
                <a:extLst>
                  <a:ext uri="{0D108BD9-81ED-4DB2-BD59-A6C34878D82A}">
                    <a16:rowId xmlns:a16="http://schemas.microsoft.com/office/drawing/2014/main" val="2467255030"/>
                  </a:ext>
                </a:extLst>
              </a:tr>
            </a:tbl>
          </a:graphicData>
        </a:graphic>
      </p:graphicFrame>
      <p:sp>
        <p:nvSpPr>
          <p:cNvPr id="13" name="TextBox 12">
            <a:extLst>
              <a:ext uri="{FF2B5EF4-FFF2-40B4-BE49-F238E27FC236}">
                <a16:creationId xmlns:a16="http://schemas.microsoft.com/office/drawing/2014/main" id="{C143CB97-96B9-43C1-7C8B-CDDE9EA9D4FE}"/>
              </a:ext>
            </a:extLst>
          </p:cNvPr>
          <p:cNvSpPr txBox="1"/>
          <p:nvPr/>
        </p:nvSpPr>
        <p:spPr>
          <a:xfrm>
            <a:off x="214926" y="2970497"/>
            <a:ext cx="4226560" cy="369332"/>
          </a:xfrm>
          <a:prstGeom prst="rect">
            <a:avLst/>
          </a:prstGeom>
          <a:noFill/>
        </p:spPr>
        <p:txBody>
          <a:bodyPr wrap="square" rtlCol="0">
            <a:spAutoFit/>
          </a:bodyPr>
          <a:lstStyle/>
          <a:p>
            <a:r>
              <a:rPr lang="en-US" b="1" dirty="0" err="1"/>
              <a:t>Dimension_Product</a:t>
            </a:r>
            <a:r>
              <a:rPr lang="en-US" b="1" dirty="0"/>
              <a:t> Table</a:t>
            </a:r>
          </a:p>
        </p:txBody>
      </p:sp>
      <p:graphicFrame>
        <p:nvGraphicFramePr>
          <p:cNvPr id="14" name="Table 13">
            <a:extLst>
              <a:ext uri="{FF2B5EF4-FFF2-40B4-BE49-F238E27FC236}">
                <a16:creationId xmlns:a16="http://schemas.microsoft.com/office/drawing/2014/main" id="{C370F510-09EE-63A1-BD86-63352567679E}"/>
              </a:ext>
            </a:extLst>
          </p:cNvPr>
          <p:cNvGraphicFramePr>
            <a:graphicFrameLocks noGrp="1"/>
          </p:cNvGraphicFramePr>
          <p:nvPr>
            <p:extLst>
              <p:ext uri="{D42A27DB-BD31-4B8C-83A1-F6EECF244321}">
                <p14:modId xmlns:p14="http://schemas.microsoft.com/office/powerpoint/2010/main" val="3195743502"/>
              </p:ext>
            </p:extLst>
          </p:nvPr>
        </p:nvGraphicFramePr>
        <p:xfrm>
          <a:off x="220425" y="3532784"/>
          <a:ext cx="5984161" cy="666786"/>
        </p:xfrm>
        <a:graphic>
          <a:graphicData uri="http://schemas.openxmlformats.org/drawingml/2006/table">
            <a:tbl>
              <a:tblPr firstRow="1">
                <a:tableStyleId>{5C22544A-7EE6-4342-B048-85BDC9FD1C3A}</a:tableStyleId>
              </a:tblPr>
              <a:tblGrid>
                <a:gridCol w="959234">
                  <a:extLst>
                    <a:ext uri="{9D8B030D-6E8A-4147-A177-3AD203B41FA5}">
                      <a16:colId xmlns:a16="http://schemas.microsoft.com/office/drawing/2014/main" val="2454949878"/>
                    </a:ext>
                  </a:extLst>
                </a:gridCol>
                <a:gridCol w="1168400">
                  <a:extLst>
                    <a:ext uri="{9D8B030D-6E8A-4147-A177-3AD203B41FA5}">
                      <a16:colId xmlns:a16="http://schemas.microsoft.com/office/drawing/2014/main" val="416983575"/>
                    </a:ext>
                  </a:extLst>
                </a:gridCol>
                <a:gridCol w="1188720">
                  <a:extLst>
                    <a:ext uri="{9D8B030D-6E8A-4147-A177-3AD203B41FA5}">
                      <a16:colId xmlns:a16="http://schemas.microsoft.com/office/drawing/2014/main" val="2667587651"/>
                    </a:ext>
                  </a:extLst>
                </a:gridCol>
                <a:gridCol w="1219200">
                  <a:extLst>
                    <a:ext uri="{9D8B030D-6E8A-4147-A177-3AD203B41FA5}">
                      <a16:colId xmlns:a16="http://schemas.microsoft.com/office/drawing/2014/main" val="3623631925"/>
                    </a:ext>
                  </a:extLst>
                </a:gridCol>
                <a:gridCol w="1448607">
                  <a:extLst>
                    <a:ext uri="{9D8B030D-6E8A-4147-A177-3AD203B41FA5}">
                      <a16:colId xmlns:a16="http://schemas.microsoft.com/office/drawing/2014/main" val="2641351713"/>
                    </a:ext>
                  </a:extLst>
                </a:gridCol>
              </a:tblGrid>
              <a:tr h="333393">
                <a:tc>
                  <a:txBody>
                    <a:bodyPr/>
                    <a:lstStyle/>
                    <a:p>
                      <a:pPr algn="ctr" fontAlgn="b"/>
                      <a:r>
                        <a:rPr lang="en-US" sz="1400" b="1" i="0" u="none" strike="noStrike" dirty="0">
                          <a:solidFill>
                            <a:schemeClr val="accent4"/>
                          </a:solidFill>
                          <a:effectLst/>
                          <a:latin typeface="Aptos Narrow" panose="020B0004020202020204" pitchFamily="34" charset="0"/>
                        </a:rPr>
                        <a:t>Product ID</a:t>
                      </a: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Product Desc</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Product Price</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Product spec</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Packaging EQV</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extLst>
                  <a:ext uri="{0D108BD9-81ED-4DB2-BD59-A6C34878D82A}">
                    <a16:rowId xmlns:a16="http://schemas.microsoft.com/office/drawing/2014/main" val="2474958195"/>
                  </a:ext>
                </a:extLst>
              </a:tr>
              <a:tr h="333393">
                <a:tc>
                  <a:txBody>
                    <a:bodyPr/>
                    <a:lstStyle/>
                    <a:p>
                      <a:pPr algn="ctr" fontAlgn="b"/>
                      <a:r>
                        <a:rPr lang="en-US" sz="1400" u="none" strike="noStrike" dirty="0">
                          <a:effectLst/>
                        </a:rPr>
                        <a:t>2345</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u="none" strike="noStrike" dirty="0">
                          <a:effectLst/>
                        </a:rPr>
                        <a:t>Text</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10</a:t>
                      </a:r>
                    </a:p>
                  </a:txBody>
                  <a:tcPr marL="9525" marR="9525" marT="9525" marB="0" anchor="ctr"/>
                </a:tc>
                <a:tc>
                  <a:txBody>
                    <a:bodyPr/>
                    <a:lstStyle/>
                    <a:p>
                      <a:pPr algn="ctr" fontAlgn="b"/>
                      <a:r>
                        <a:rPr lang="en-US" sz="1400" u="none" strike="noStrike" dirty="0">
                          <a:effectLst/>
                        </a:rPr>
                        <a:t>Text</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0.5</a:t>
                      </a:r>
                    </a:p>
                  </a:txBody>
                  <a:tcPr marL="9525" marR="9525" marT="9525" marB="0" anchor="ctr"/>
                </a:tc>
                <a:extLst>
                  <a:ext uri="{0D108BD9-81ED-4DB2-BD59-A6C34878D82A}">
                    <a16:rowId xmlns:a16="http://schemas.microsoft.com/office/drawing/2014/main" val="2467255030"/>
                  </a:ext>
                </a:extLst>
              </a:tr>
            </a:tbl>
          </a:graphicData>
        </a:graphic>
      </p:graphicFrame>
      <p:sp>
        <p:nvSpPr>
          <p:cNvPr id="15" name="TextBox 14">
            <a:extLst>
              <a:ext uri="{FF2B5EF4-FFF2-40B4-BE49-F238E27FC236}">
                <a16:creationId xmlns:a16="http://schemas.microsoft.com/office/drawing/2014/main" id="{153DBEA0-5205-98F1-B87F-C52E0A6B717E}"/>
              </a:ext>
            </a:extLst>
          </p:cNvPr>
          <p:cNvSpPr txBox="1"/>
          <p:nvPr/>
        </p:nvSpPr>
        <p:spPr>
          <a:xfrm>
            <a:off x="214926" y="4689595"/>
            <a:ext cx="4226560" cy="369332"/>
          </a:xfrm>
          <a:prstGeom prst="rect">
            <a:avLst/>
          </a:prstGeom>
          <a:noFill/>
        </p:spPr>
        <p:txBody>
          <a:bodyPr wrap="square" rtlCol="0">
            <a:spAutoFit/>
          </a:bodyPr>
          <a:lstStyle/>
          <a:p>
            <a:r>
              <a:rPr lang="en-US" b="1" dirty="0" err="1"/>
              <a:t>Mart_Revenue</a:t>
            </a:r>
            <a:r>
              <a:rPr lang="en-US" b="1" dirty="0"/>
              <a:t> by Product</a:t>
            </a:r>
          </a:p>
        </p:txBody>
      </p:sp>
      <p:graphicFrame>
        <p:nvGraphicFramePr>
          <p:cNvPr id="17" name="Table 16">
            <a:extLst>
              <a:ext uri="{FF2B5EF4-FFF2-40B4-BE49-F238E27FC236}">
                <a16:creationId xmlns:a16="http://schemas.microsoft.com/office/drawing/2014/main" id="{74D5AAB8-3AE8-DD2C-1491-5F6B670D6A86}"/>
              </a:ext>
            </a:extLst>
          </p:cNvPr>
          <p:cNvGraphicFramePr>
            <a:graphicFrameLocks noGrp="1"/>
          </p:cNvGraphicFramePr>
          <p:nvPr>
            <p:extLst>
              <p:ext uri="{D42A27DB-BD31-4B8C-83A1-F6EECF244321}">
                <p14:modId xmlns:p14="http://schemas.microsoft.com/office/powerpoint/2010/main" val="2381771097"/>
              </p:ext>
            </p:extLst>
          </p:nvPr>
        </p:nvGraphicFramePr>
        <p:xfrm>
          <a:off x="229486" y="5225916"/>
          <a:ext cx="3674299" cy="772160"/>
        </p:xfrm>
        <a:graphic>
          <a:graphicData uri="http://schemas.openxmlformats.org/drawingml/2006/table">
            <a:tbl>
              <a:tblPr firstRow="1">
                <a:tableStyleId>{5C22544A-7EE6-4342-B048-85BDC9FD1C3A}</a:tableStyleId>
              </a:tblPr>
              <a:tblGrid>
                <a:gridCol w="1273811">
                  <a:extLst>
                    <a:ext uri="{9D8B030D-6E8A-4147-A177-3AD203B41FA5}">
                      <a16:colId xmlns:a16="http://schemas.microsoft.com/office/drawing/2014/main" val="2667587651"/>
                    </a:ext>
                  </a:extLst>
                </a:gridCol>
                <a:gridCol w="1272541">
                  <a:extLst>
                    <a:ext uri="{9D8B030D-6E8A-4147-A177-3AD203B41FA5}">
                      <a16:colId xmlns:a16="http://schemas.microsoft.com/office/drawing/2014/main" val="3623631925"/>
                    </a:ext>
                  </a:extLst>
                </a:gridCol>
                <a:gridCol w="1127947">
                  <a:extLst>
                    <a:ext uri="{9D8B030D-6E8A-4147-A177-3AD203B41FA5}">
                      <a16:colId xmlns:a16="http://schemas.microsoft.com/office/drawing/2014/main" val="212302066"/>
                    </a:ext>
                  </a:extLst>
                </a:gridCol>
              </a:tblGrid>
              <a:tr h="386080">
                <a:tc>
                  <a:txBody>
                    <a:bodyPr/>
                    <a:lstStyle/>
                    <a:p>
                      <a:pPr algn="ctr" fontAlgn="b"/>
                      <a:r>
                        <a:rPr lang="en-US" sz="1400" b="1" u="none" strike="noStrike" dirty="0">
                          <a:solidFill>
                            <a:schemeClr val="accent4"/>
                          </a:solidFill>
                          <a:effectLst/>
                        </a:rPr>
                        <a:t>Product ID</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Product Desc</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tc>
                  <a:txBody>
                    <a:bodyPr/>
                    <a:lstStyle/>
                    <a:p>
                      <a:pPr algn="ctr" fontAlgn="b"/>
                      <a:r>
                        <a:rPr lang="en-US" sz="1400" b="1" u="none" strike="noStrike" dirty="0">
                          <a:solidFill>
                            <a:schemeClr val="accent4"/>
                          </a:solidFill>
                          <a:effectLst/>
                        </a:rPr>
                        <a:t>Revenue</a:t>
                      </a:r>
                      <a:endParaRPr lang="en-US" sz="1400" b="1" i="0" u="none" strike="noStrike" dirty="0">
                        <a:solidFill>
                          <a:schemeClr val="accent4"/>
                        </a:solidFill>
                        <a:effectLst/>
                        <a:latin typeface="Aptos Narrow" panose="020B0004020202020204" pitchFamily="34" charset="0"/>
                      </a:endParaRPr>
                    </a:p>
                  </a:txBody>
                  <a:tcPr marL="9525" marR="9525" marT="9525" marB="0" anchor="ctr">
                    <a:solidFill>
                      <a:srgbClr val="317376"/>
                    </a:solidFill>
                  </a:tcPr>
                </a:tc>
                <a:extLst>
                  <a:ext uri="{0D108BD9-81ED-4DB2-BD59-A6C34878D82A}">
                    <a16:rowId xmlns:a16="http://schemas.microsoft.com/office/drawing/2014/main" val="2474958195"/>
                  </a:ext>
                </a:extLst>
              </a:tr>
              <a:tr h="386080">
                <a:tc>
                  <a:txBody>
                    <a:bodyPr/>
                    <a:lstStyle/>
                    <a:p>
                      <a:pPr algn="ctr" fontAlgn="b"/>
                      <a:r>
                        <a:rPr lang="en-US" sz="1400" b="0" i="0" u="none" strike="noStrike" dirty="0">
                          <a:solidFill>
                            <a:srgbClr val="000000"/>
                          </a:solidFill>
                          <a:effectLst/>
                          <a:latin typeface="Aptos Narrow" panose="020B0004020202020204" pitchFamily="34" charset="0"/>
                        </a:rPr>
                        <a:t>34</a:t>
                      </a:r>
                    </a:p>
                  </a:txBody>
                  <a:tcPr marL="9525" marR="9525" marT="9525" marB="0" anchor="ctr"/>
                </a:tc>
                <a:tc>
                  <a:txBody>
                    <a:bodyPr/>
                    <a:lstStyle/>
                    <a:p>
                      <a:pPr algn="ctr" fontAlgn="b"/>
                      <a:r>
                        <a:rPr lang="en-US" sz="1400" u="none" strike="noStrike" dirty="0">
                          <a:effectLst/>
                        </a:rPr>
                        <a:t>Text</a:t>
                      </a:r>
                      <a:endParaRPr lang="en-US" sz="14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Aptos Narrow" panose="020B0004020202020204" pitchFamily="34" charset="0"/>
                        </a:rPr>
                        <a:t>100</a:t>
                      </a:r>
                    </a:p>
                  </a:txBody>
                  <a:tcPr marL="9525" marR="9525" marT="9525" marB="0" anchor="ctr"/>
                </a:tc>
                <a:extLst>
                  <a:ext uri="{0D108BD9-81ED-4DB2-BD59-A6C34878D82A}">
                    <a16:rowId xmlns:a16="http://schemas.microsoft.com/office/drawing/2014/main" val="2467255030"/>
                  </a:ext>
                </a:extLst>
              </a:tr>
            </a:tbl>
          </a:graphicData>
        </a:graphic>
      </p:graphicFrame>
      <p:sp>
        <p:nvSpPr>
          <p:cNvPr id="64" name="Rectangle 63">
            <a:extLst>
              <a:ext uri="{FF2B5EF4-FFF2-40B4-BE49-F238E27FC236}">
                <a16:creationId xmlns:a16="http://schemas.microsoft.com/office/drawing/2014/main" id="{A09CEBA0-C9EF-814A-C3DB-6F716FDC7C65}"/>
              </a:ext>
            </a:extLst>
          </p:cNvPr>
          <p:cNvSpPr/>
          <p:nvPr/>
        </p:nvSpPr>
        <p:spPr>
          <a:xfrm rot="7377913">
            <a:off x="8490027" y="3260812"/>
            <a:ext cx="1701478" cy="851857"/>
          </a:xfrm>
          <a:prstGeom prst="rect">
            <a:avLst/>
          </a:prstGeom>
          <a:noFill/>
          <a:ln w="2857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a:extLst>
              <a:ext uri="{FF2B5EF4-FFF2-40B4-BE49-F238E27FC236}">
                <a16:creationId xmlns:a16="http://schemas.microsoft.com/office/drawing/2014/main" id="{7D215758-A6A4-2F6D-86A1-484C1E390D36}"/>
              </a:ext>
            </a:extLst>
          </p:cNvPr>
          <p:cNvSpPr/>
          <p:nvPr/>
        </p:nvSpPr>
        <p:spPr>
          <a:xfrm rot="16366748">
            <a:off x="10130014" y="3653129"/>
            <a:ext cx="329537" cy="4051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2">
            <a:extLst>
              <a:ext uri="{FF2B5EF4-FFF2-40B4-BE49-F238E27FC236}">
                <a16:creationId xmlns:a16="http://schemas.microsoft.com/office/drawing/2014/main" id="{02A1D85F-B9D2-73E0-729C-B89582033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4180" y="3513913"/>
            <a:ext cx="674684" cy="674684"/>
          </a:xfrm>
          <a:prstGeom prst="rect">
            <a:avLst/>
          </a:prstGeom>
          <a:noFill/>
          <a:extLst>
            <a:ext uri="{909E8E84-426E-40DD-AFC4-6F175D3DCCD1}">
              <a14:hiddenFill xmlns:a14="http://schemas.microsoft.com/office/drawing/2010/main">
                <a:solidFill>
                  <a:srgbClr val="FFFFFF"/>
                </a:solidFill>
              </a14:hiddenFill>
            </a:ext>
          </a:extLst>
        </p:spPr>
      </p:pic>
      <p:sp>
        <p:nvSpPr>
          <p:cNvPr id="68" name="Freeform 2">
            <a:extLst>
              <a:ext uri="{FF2B5EF4-FFF2-40B4-BE49-F238E27FC236}">
                <a16:creationId xmlns:a16="http://schemas.microsoft.com/office/drawing/2014/main" id="{37A236EC-DFA3-62D3-E579-ABD165C3AAD4}"/>
              </a:ext>
            </a:extLst>
          </p:cNvPr>
          <p:cNvSpPr/>
          <p:nvPr/>
        </p:nvSpPr>
        <p:spPr>
          <a:xfrm>
            <a:off x="9447857" y="3136135"/>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9" name="Freeform 3">
            <a:extLst>
              <a:ext uri="{FF2B5EF4-FFF2-40B4-BE49-F238E27FC236}">
                <a16:creationId xmlns:a16="http://schemas.microsoft.com/office/drawing/2014/main" id="{351B268C-32AC-0786-37D7-593A99F8D3DE}"/>
              </a:ext>
            </a:extLst>
          </p:cNvPr>
          <p:cNvSpPr/>
          <p:nvPr/>
        </p:nvSpPr>
        <p:spPr>
          <a:xfrm>
            <a:off x="8809923" y="3887926"/>
            <a:ext cx="500969" cy="365728"/>
          </a:xfrm>
          <a:custGeom>
            <a:avLst/>
            <a:gdLst/>
            <a:ahLst/>
            <a:cxnLst/>
            <a:rect l="l" t="t" r="r" b="b"/>
            <a:pathLst>
              <a:path w="1374553" h="989678">
                <a:moveTo>
                  <a:pt x="0" y="0"/>
                </a:moveTo>
                <a:lnTo>
                  <a:pt x="1374554" y="0"/>
                </a:lnTo>
                <a:lnTo>
                  <a:pt x="1374554" y="989678"/>
                </a:lnTo>
                <a:lnTo>
                  <a:pt x="0" y="9896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cxnSp>
        <p:nvCxnSpPr>
          <p:cNvPr id="70" name="Straight Connector 69">
            <a:extLst>
              <a:ext uri="{FF2B5EF4-FFF2-40B4-BE49-F238E27FC236}">
                <a16:creationId xmlns:a16="http://schemas.microsoft.com/office/drawing/2014/main" id="{6CC7BEC7-A46B-A3BC-481B-3BF4BA567FFC}"/>
              </a:ext>
            </a:extLst>
          </p:cNvPr>
          <p:cNvCxnSpPr>
            <a:cxnSpLocks/>
          </p:cNvCxnSpPr>
          <p:nvPr/>
        </p:nvCxnSpPr>
        <p:spPr>
          <a:xfrm>
            <a:off x="8549287" y="3557865"/>
            <a:ext cx="286807" cy="342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F8B4C39-EA39-C0DC-4FF1-1EB60282BCB3}"/>
              </a:ext>
            </a:extLst>
          </p:cNvPr>
          <p:cNvCxnSpPr>
            <a:cxnSpLocks/>
          </p:cNvCxnSpPr>
          <p:nvPr/>
        </p:nvCxnSpPr>
        <p:spPr>
          <a:xfrm flipV="1">
            <a:off x="9313161" y="3527309"/>
            <a:ext cx="134809" cy="373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F51040F-1CCF-F9C3-941F-975C2603158C}"/>
              </a:ext>
            </a:extLst>
          </p:cNvPr>
          <p:cNvCxnSpPr>
            <a:cxnSpLocks/>
          </p:cNvCxnSpPr>
          <p:nvPr/>
        </p:nvCxnSpPr>
        <p:spPr>
          <a:xfrm flipH="1">
            <a:off x="8629838" y="4253654"/>
            <a:ext cx="187057" cy="360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B4EE81E-DA24-9313-43B0-F3B2CC306E4A}"/>
              </a:ext>
            </a:extLst>
          </p:cNvPr>
          <p:cNvCxnSpPr>
            <a:cxnSpLocks/>
          </p:cNvCxnSpPr>
          <p:nvPr/>
        </p:nvCxnSpPr>
        <p:spPr>
          <a:xfrm>
            <a:off x="9310892" y="4266353"/>
            <a:ext cx="232806" cy="369372"/>
          </a:xfrm>
          <a:prstGeom prst="line">
            <a:avLst/>
          </a:prstGeom>
        </p:spPr>
        <p:style>
          <a:lnRef idx="1">
            <a:schemeClr val="accent1"/>
          </a:lnRef>
          <a:fillRef idx="0">
            <a:schemeClr val="accent1"/>
          </a:fillRef>
          <a:effectRef idx="0">
            <a:schemeClr val="accent1"/>
          </a:effectRef>
          <a:fontRef idx="minor">
            <a:schemeClr val="tx1"/>
          </a:fontRef>
        </p:style>
      </p:cxnSp>
      <p:sp>
        <p:nvSpPr>
          <p:cNvPr id="74" name="Freeform 2">
            <a:extLst>
              <a:ext uri="{FF2B5EF4-FFF2-40B4-BE49-F238E27FC236}">
                <a16:creationId xmlns:a16="http://schemas.microsoft.com/office/drawing/2014/main" id="{441B4A41-AF2A-9017-83E4-3387398CAD50}"/>
              </a:ext>
            </a:extLst>
          </p:cNvPr>
          <p:cNvSpPr/>
          <p:nvPr/>
        </p:nvSpPr>
        <p:spPr>
          <a:xfrm>
            <a:off x="8123722" y="4635725"/>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5" name="Freeform 2">
            <a:extLst>
              <a:ext uri="{FF2B5EF4-FFF2-40B4-BE49-F238E27FC236}">
                <a16:creationId xmlns:a16="http://schemas.microsoft.com/office/drawing/2014/main" id="{2EE382E0-0F82-86EB-6D14-A3EEF9E02531}"/>
              </a:ext>
            </a:extLst>
          </p:cNvPr>
          <p:cNvSpPr/>
          <p:nvPr/>
        </p:nvSpPr>
        <p:spPr>
          <a:xfrm>
            <a:off x="8032869" y="3166691"/>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6" name="Freeform 2">
            <a:extLst>
              <a:ext uri="{FF2B5EF4-FFF2-40B4-BE49-F238E27FC236}">
                <a16:creationId xmlns:a16="http://schemas.microsoft.com/office/drawing/2014/main" id="{03B1D5C8-9526-E584-AD11-7482DC007403}"/>
              </a:ext>
            </a:extLst>
          </p:cNvPr>
          <p:cNvSpPr/>
          <p:nvPr/>
        </p:nvSpPr>
        <p:spPr>
          <a:xfrm>
            <a:off x="9543698" y="4607801"/>
            <a:ext cx="497441" cy="391174"/>
          </a:xfrm>
          <a:custGeom>
            <a:avLst/>
            <a:gdLst/>
            <a:ahLst/>
            <a:cxnLst/>
            <a:rect l="l" t="t" r="r" b="b"/>
            <a:pathLst>
              <a:path w="1374553" h="989678">
                <a:moveTo>
                  <a:pt x="0" y="0"/>
                </a:moveTo>
                <a:lnTo>
                  <a:pt x="1374553" y="0"/>
                </a:lnTo>
                <a:lnTo>
                  <a:pt x="1374553" y="989678"/>
                </a:lnTo>
                <a:lnTo>
                  <a:pt x="0" y="9896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8" name="TextBox 77">
            <a:extLst>
              <a:ext uri="{FF2B5EF4-FFF2-40B4-BE49-F238E27FC236}">
                <a16:creationId xmlns:a16="http://schemas.microsoft.com/office/drawing/2014/main" id="{CE0C7006-D9A0-0DDC-7125-AFE5D9E85249}"/>
              </a:ext>
            </a:extLst>
          </p:cNvPr>
          <p:cNvSpPr txBox="1"/>
          <p:nvPr/>
        </p:nvSpPr>
        <p:spPr>
          <a:xfrm>
            <a:off x="7307855" y="3773864"/>
            <a:ext cx="1355909" cy="246221"/>
          </a:xfrm>
          <a:prstGeom prst="rect">
            <a:avLst/>
          </a:prstGeom>
          <a:noFill/>
        </p:spPr>
        <p:txBody>
          <a:bodyPr wrap="square" rtlCol="0">
            <a:spAutoFit/>
          </a:bodyPr>
          <a:lstStyle/>
          <a:p>
            <a:r>
              <a:rPr lang="en-US" sz="1000" b="1" dirty="0" err="1"/>
              <a:t>Fact_Transactions</a:t>
            </a:r>
            <a:endParaRPr lang="en-US" sz="1000" b="1" dirty="0"/>
          </a:p>
        </p:txBody>
      </p:sp>
      <p:sp>
        <p:nvSpPr>
          <p:cNvPr id="79" name="TextBox 78">
            <a:extLst>
              <a:ext uri="{FF2B5EF4-FFF2-40B4-BE49-F238E27FC236}">
                <a16:creationId xmlns:a16="http://schemas.microsoft.com/office/drawing/2014/main" id="{B783E0C2-0A99-131B-6B3E-1DA9DA9183D4}"/>
              </a:ext>
            </a:extLst>
          </p:cNvPr>
          <p:cNvSpPr txBox="1"/>
          <p:nvPr/>
        </p:nvSpPr>
        <p:spPr>
          <a:xfrm>
            <a:off x="9598966" y="2620224"/>
            <a:ext cx="1085578" cy="246221"/>
          </a:xfrm>
          <a:prstGeom prst="rect">
            <a:avLst/>
          </a:prstGeom>
          <a:noFill/>
        </p:spPr>
        <p:txBody>
          <a:bodyPr wrap="square" rtlCol="0">
            <a:spAutoFit/>
          </a:bodyPr>
          <a:lstStyle/>
          <a:p>
            <a:r>
              <a:rPr lang="en-US" sz="1000" b="1" dirty="0" err="1"/>
              <a:t>Dim_Product</a:t>
            </a:r>
            <a:endParaRPr lang="en-US" sz="1000" b="1" dirty="0"/>
          </a:p>
        </p:txBody>
      </p:sp>
      <p:sp>
        <p:nvSpPr>
          <p:cNvPr id="80" name="TextBox 79">
            <a:extLst>
              <a:ext uri="{FF2B5EF4-FFF2-40B4-BE49-F238E27FC236}">
                <a16:creationId xmlns:a16="http://schemas.microsoft.com/office/drawing/2014/main" id="{3FBE1263-1433-A13E-64AE-2DD0A159A228}"/>
              </a:ext>
            </a:extLst>
          </p:cNvPr>
          <p:cNvSpPr txBox="1"/>
          <p:nvPr/>
        </p:nvSpPr>
        <p:spPr>
          <a:xfrm>
            <a:off x="7750516" y="2847386"/>
            <a:ext cx="1085578" cy="246221"/>
          </a:xfrm>
          <a:prstGeom prst="rect">
            <a:avLst/>
          </a:prstGeom>
          <a:noFill/>
        </p:spPr>
        <p:txBody>
          <a:bodyPr wrap="square" rtlCol="0">
            <a:spAutoFit/>
          </a:bodyPr>
          <a:lstStyle/>
          <a:p>
            <a:r>
              <a:rPr lang="en-US" sz="1000" b="1" dirty="0" err="1"/>
              <a:t>Dim_Customer</a:t>
            </a:r>
            <a:endParaRPr lang="en-US" sz="1000" b="1" dirty="0"/>
          </a:p>
        </p:txBody>
      </p:sp>
      <p:sp>
        <p:nvSpPr>
          <p:cNvPr id="81" name="TextBox 80">
            <a:extLst>
              <a:ext uri="{FF2B5EF4-FFF2-40B4-BE49-F238E27FC236}">
                <a16:creationId xmlns:a16="http://schemas.microsoft.com/office/drawing/2014/main" id="{261F1A5F-05F5-B0DD-105E-C81AEADAC5C3}"/>
              </a:ext>
            </a:extLst>
          </p:cNvPr>
          <p:cNvSpPr txBox="1"/>
          <p:nvPr/>
        </p:nvSpPr>
        <p:spPr>
          <a:xfrm>
            <a:off x="7829653" y="5104887"/>
            <a:ext cx="1085578" cy="246221"/>
          </a:xfrm>
          <a:prstGeom prst="rect">
            <a:avLst/>
          </a:prstGeom>
          <a:noFill/>
        </p:spPr>
        <p:txBody>
          <a:bodyPr wrap="square" rtlCol="0">
            <a:spAutoFit/>
          </a:bodyPr>
          <a:lstStyle/>
          <a:p>
            <a:r>
              <a:rPr lang="en-US" sz="1000" b="1" dirty="0" err="1"/>
              <a:t>Dim_Location</a:t>
            </a:r>
            <a:endParaRPr lang="en-US" sz="1000" b="1" dirty="0"/>
          </a:p>
        </p:txBody>
      </p:sp>
      <p:sp>
        <p:nvSpPr>
          <p:cNvPr id="82" name="TextBox 81">
            <a:extLst>
              <a:ext uri="{FF2B5EF4-FFF2-40B4-BE49-F238E27FC236}">
                <a16:creationId xmlns:a16="http://schemas.microsoft.com/office/drawing/2014/main" id="{763020A8-1365-5D24-AF2A-A3AAAA5EFAC4}"/>
              </a:ext>
            </a:extLst>
          </p:cNvPr>
          <p:cNvSpPr txBox="1"/>
          <p:nvPr/>
        </p:nvSpPr>
        <p:spPr>
          <a:xfrm>
            <a:off x="9427295" y="5104887"/>
            <a:ext cx="1085578" cy="246221"/>
          </a:xfrm>
          <a:prstGeom prst="rect">
            <a:avLst/>
          </a:prstGeom>
          <a:noFill/>
        </p:spPr>
        <p:txBody>
          <a:bodyPr wrap="square" rtlCol="0">
            <a:spAutoFit/>
          </a:bodyPr>
          <a:lstStyle/>
          <a:p>
            <a:r>
              <a:rPr lang="en-US" sz="1000" b="1" dirty="0" err="1"/>
              <a:t>Dim_Order</a:t>
            </a:r>
            <a:endParaRPr lang="en-US" sz="1000" b="1" dirty="0"/>
          </a:p>
        </p:txBody>
      </p:sp>
    </p:spTree>
    <p:extLst>
      <p:ext uri="{BB962C8B-B14F-4D97-AF65-F5344CB8AC3E}">
        <p14:creationId xmlns:p14="http://schemas.microsoft.com/office/powerpoint/2010/main" val="377709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64" grpId="0" animBg="1"/>
      <p:bldP spid="66" grpId="0" animBg="1"/>
      <p:bldP spid="68" grpId="0" animBg="1"/>
      <p:bldP spid="69" grpId="0" animBg="1"/>
      <p:bldP spid="74" grpId="0" animBg="1"/>
      <p:bldP spid="75" grpId="0" animBg="1"/>
      <p:bldP spid="76" grpId="0" animBg="1"/>
      <p:bldP spid="78" grpId="0"/>
      <p:bldP spid="79" grpId="0"/>
      <p:bldP spid="80" grpId="0"/>
      <p:bldP spid="81" grpId="0"/>
      <p:bldP spid="8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EFEBA-6F69-4D89-D4D0-4737BC920F12}"/>
              </a:ext>
            </a:extLst>
          </p:cNvPr>
          <p:cNvSpPr>
            <a:spLocks noGrp="1"/>
          </p:cNvSpPr>
          <p:nvPr>
            <p:ph type="ctrTitle"/>
          </p:nvPr>
        </p:nvSpPr>
        <p:spPr/>
        <p:txBody>
          <a:bodyPr/>
          <a:lstStyle/>
          <a:p>
            <a:r>
              <a:rPr lang="en-US" dirty="0"/>
              <a:t>Before Data Modeling</a:t>
            </a:r>
          </a:p>
        </p:txBody>
      </p:sp>
      <p:sp>
        <p:nvSpPr>
          <p:cNvPr id="3" name="Subtitle 2">
            <a:extLst>
              <a:ext uri="{FF2B5EF4-FFF2-40B4-BE49-F238E27FC236}">
                <a16:creationId xmlns:a16="http://schemas.microsoft.com/office/drawing/2014/main" id="{D1307BB1-F2F0-F4B3-7182-DC7BF856871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C419530-078C-CC91-542F-EF5C42B63156}"/>
              </a:ext>
            </a:extLst>
          </p:cNvPr>
          <p:cNvSpPr>
            <a:spLocks noGrp="1"/>
          </p:cNvSpPr>
          <p:nvPr>
            <p:ph type="body" sz="quarter" idx="14"/>
          </p:nvPr>
        </p:nvSpPr>
        <p:spPr/>
        <p:txBody>
          <a:bodyPr/>
          <a:lstStyle/>
          <a:p>
            <a:endParaRPr lang="en-US"/>
          </a:p>
        </p:txBody>
      </p:sp>
      <p:sp>
        <p:nvSpPr>
          <p:cNvPr id="5" name="Date Placeholder 4">
            <a:extLst>
              <a:ext uri="{FF2B5EF4-FFF2-40B4-BE49-F238E27FC236}">
                <a16:creationId xmlns:a16="http://schemas.microsoft.com/office/drawing/2014/main" id="{7BE969DB-8424-4BC4-B8D6-ACC88FA9C304}"/>
              </a:ext>
            </a:extLst>
          </p:cNvPr>
          <p:cNvSpPr>
            <a:spLocks noGrp="1"/>
          </p:cNvSpPr>
          <p:nvPr>
            <p:ph type="dt" sz="half" idx="10"/>
          </p:nvPr>
        </p:nvSpPr>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96C7B1C4-21BF-2BA5-99FD-A0E37DE0B1E6}"/>
              </a:ext>
            </a:extLst>
          </p:cNvPr>
          <p:cNvSpPr>
            <a:spLocks noGrp="1"/>
          </p:cNvSpPr>
          <p:nvPr>
            <p:ph type="sldNum" sz="quarter" idx="12"/>
          </p:nvPr>
        </p:nvSpPr>
        <p:spPr/>
        <p:txBody>
          <a:bodyPr/>
          <a:lstStyle/>
          <a:p>
            <a:fld id="{8A7A6979-0714-4377-B894-6BE4C2D6E202}" type="slidenum">
              <a:rPr lang="en-US" smtClean="0"/>
              <a:pPr/>
              <a:t>15</a:t>
            </a:fld>
            <a:endParaRPr lang="en-US" dirty="0"/>
          </a:p>
        </p:txBody>
      </p:sp>
      <p:pic>
        <p:nvPicPr>
          <p:cNvPr id="9218" name="Picture 2">
            <a:extLst>
              <a:ext uri="{FF2B5EF4-FFF2-40B4-BE49-F238E27FC236}">
                <a16:creationId xmlns:a16="http://schemas.microsoft.com/office/drawing/2014/main" id="{6A34B694-C214-664C-16AF-8EEFB10815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9317"/>
            <a:ext cx="12192000" cy="520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336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2CD52-743D-C1F1-38A3-D20E8CFC7E7E}"/>
              </a:ext>
            </a:extLst>
          </p:cNvPr>
          <p:cNvSpPr>
            <a:spLocks noGrp="1"/>
          </p:cNvSpPr>
          <p:nvPr>
            <p:ph type="ctrTitle"/>
          </p:nvPr>
        </p:nvSpPr>
        <p:spPr/>
        <p:txBody>
          <a:bodyPr/>
          <a:lstStyle/>
          <a:p>
            <a:r>
              <a:rPr lang="en-US" dirty="0"/>
              <a:t>After Data Modeling</a:t>
            </a:r>
          </a:p>
        </p:txBody>
      </p:sp>
      <p:sp>
        <p:nvSpPr>
          <p:cNvPr id="5" name="Date Placeholder 4">
            <a:extLst>
              <a:ext uri="{FF2B5EF4-FFF2-40B4-BE49-F238E27FC236}">
                <a16:creationId xmlns:a16="http://schemas.microsoft.com/office/drawing/2014/main" id="{ADFF5820-C1A4-DB41-12DA-B8AA8CEC94A8}"/>
              </a:ext>
            </a:extLst>
          </p:cNvPr>
          <p:cNvSpPr>
            <a:spLocks noGrp="1"/>
          </p:cNvSpPr>
          <p:nvPr>
            <p:ph type="dt" sz="half" idx="10"/>
          </p:nvPr>
        </p:nvSpPr>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8338AA9C-C301-C35B-47E5-B32A9FAFEC08}"/>
              </a:ext>
            </a:extLst>
          </p:cNvPr>
          <p:cNvSpPr>
            <a:spLocks noGrp="1"/>
          </p:cNvSpPr>
          <p:nvPr>
            <p:ph type="sldNum" sz="quarter" idx="12"/>
          </p:nvPr>
        </p:nvSpPr>
        <p:spPr/>
        <p:txBody>
          <a:bodyPr/>
          <a:lstStyle/>
          <a:p>
            <a:fld id="{8A7A6979-0714-4377-B894-6BE4C2D6E202}" type="slidenum">
              <a:rPr lang="en-US" smtClean="0"/>
              <a:pPr/>
              <a:t>16</a:t>
            </a:fld>
            <a:endParaRPr lang="en-US" dirty="0"/>
          </a:p>
        </p:txBody>
      </p:sp>
      <p:pic>
        <p:nvPicPr>
          <p:cNvPr id="6146" name="Picture 2">
            <a:extLst>
              <a:ext uri="{FF2B5EF4-FFF2-40B4-BE49-F238E27FC236}">
                <a16:creationId xmlns:a16="http://schemas.microsoft.com/office/drawing/2014/main" id="{A91B3719-5DF3-D168-4B3A-166C6050A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8" y="1209616"/>
            <a:ext cx="12154782" cy="516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543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FCAB9-4787-BEEE-BDB5-1AEBCFE2901D}"/>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829E20EB-2DBF-F768-1D7B-A088ABF21200}"/>
              </a:ext>
            </a:extLst>
          </p:cNvPr>
          <p:cNvSpPr>
            <a:spLocks noGrp="1"/>
          </p:cNvSpPr>
          <p:nvPr>
            <p:ph type="dt" sz="half" idx="10"/>
          </p:nvPr>
        </p:nvSpPr>
        <p:spPr>
          <a:xfrm>
            <a:off x="8926249" y="6220740"/>
            <a:ext cx="1021891" cy="323968"/>
          </a:xfrm>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0BEA90E0-C1FB-B25F-38FD-7E7F2C03BFF4}"/>
              </a:ext>
            </a:extLst>
          </p:cNvPr>
          <p:cNvSpPr>
            <a:spLocks noGrp="1"/>
          </p:cNvSpPr>
          <p:nvPr>
            <p:ph type="sldNum" sz="quarter" idx="12"/>
          </p:nvPr>
        </p:nvSpPr>
        <p:spPr>
          <a:xfrm>
            <a:off x="10096500" y="6200875"/>
            <a:ext cx="487680" cy="365760"/>
          </a:xfrm>
        </p:spPr>
        <p:txBody>
          <a:bodyPr/>
          <a:lstStyle/>
          <a:p>
            <a:fld id="{8A7A6979-0714-4377-B894-6BE4C2D6E202}" type="slidenum">
              <a:rPr lang="en-US" smtClean="0"/>
              <a:pPr/>
              <a:t>17</a:t>
            </a:fld>
            <a:endParaRPr lang="en-US" dirty="0"/>
          </a:p>
        </p:txBody>
      </p:sp>
      <p:sp>
        <p:nvSpPr>
          <p:cNvPr id="8" name="TextBox 7">
            <a:extLst>
              <a:ext uri="{FF2B5EF4-FFF2-40B4-BE49-F238E27FC236}">
                <a16:creationId xmlns:a16="http://schemas.microsoft.com/office/drawing/2014/main" id="{C5C94F68-2F1D-C92E-1F59-6DDAA5269E0F}"/>
              </a:ext>
            </a:extLst>
          </p:cNvPr>
          <p:cNvSpPr txBox="1"/>
          <p:nvPr/>
        </p:nvSpPr>
        <p:spPr>
          <a:xfrm>
            <a:off x="2107520" y="2515655"/>
            <a:ext cx="7892016" cy="369332"/>
          </a:xfrm>
          <a:prstGeom prst="rect">
            <a:avLst/>
          </a:prstGeom>
          <a:noFill/>
        </p:spPr>
        <p:txBody>
          <a:bodyPr wrap="square">
            <a:spAutoFit/>
          </a:bodyPr>
          <a:lstStyle/>
          <a:p>
            <a:pPr algn="l"/>
            <a:r>
              <a:rPr lang="en-US" b="1" dirty="0">
                <a:solidFill>
                  <a:srgbClr val="2EA443"/>
                </a:solidFill>
                <a:latin typeface="Aptos" panose="020B0004020202020204" pitchFamily="34" charset="0"/>
              </a:rPr>
              <a:t>1) Simplifying multi-year analytics</a:t>
            </a:r>
            <a:endParaRPr lang="en-US" dirty="0">
              <a:solidFill>
                <a:srgbClr val="2EA443"/>
              </a:solidFill>
              <a:latin typeface="Aptos" panose="020B0004020202020204" pitchFamily="34" charset="0"/>
            </a:endParaRPr>
          </a:p>
        </p:txBody>
      </p:sp>
      <p:sp>
        <p:nvSpPr>
          <p:cNvPr id="10" name="TextBox 9">
            <a:extLst>
              <a:ext uri="{FF2B5EF4-FFF2-40B4-BE49-F238E27FC236}">
                <a16:creationId xmlns:a16="http://schemas.microsoft.com/office/drawing/2014/main" id="{B0FBF57A-E765-E6C6-7340-E895D318C566}"/>
              </a:ext>
            </a:extLst>
          </p:cNvPr>
          <p:cNvSpPr txBox="1"/>
          <p:nvPr/>
        </p:nvSpPr>
        <p:spPr>
          <a:xfrm>
            <a:off x="1448871" y="3496027"/>
            <a:ext cx="9209314" cy="523220"/>
          </a:xfrm>
          <a:prstGeom prst="rect">
            <a:avLst/>
          </a:prstGeom>
          <a:noFill/>
        </p:spPr>
        <p:txBody>
          <a:bodyPr wrap="square">
            <a:spAutoFit/>
          </a:bodyPr>
          <a:lstStyle/>
          <a:p>
            <a:pPr algn="l"/>
            <a:r>
              <a:rPr lang="en-US" sz="2800" b="1" dirty="0">
                <a:solidFill>
                  <a:srgbClr val="06612E"/>
                </a:solidFill>
                <a:latin typeface="Aptos" panose="020B0004020202020204" pitchFamily="34" charset="0"/>
              </a:rPr>
              <a:t>3) Data Governance</a:t>
            </a:r>
          </a:p>
        </p:txBody>
      </p:sp>
      <p:sp>
        <p:nvSpPr>
          <p:cNvPr id="2" name="TextBox 1">
            <a:extLst>
              <a:ext uri="{FF2B5EF4-FFF2-40B4-BE49-F238E27FC236}">
                <a16:creationId xmlns:a16="http://schemas.microsoft.com/office/drawing/2014/main" id="{7DF6300F-17B8-900C-EC6D-327E05847E9B}"/>
              </a:ext>
            </a:extLst>
          </p:cNvPr>
          <p:cNvSpPr txBox="1"/>
          <p:nvPr/>
        </p:nvSpPr>
        <p:spPr>
          <a:xfrm>
            <a:off x="2107520" y="3059668"/>
            <a:ext cx="7892016" cy="369332"/>
          </a:xfrm>
          <a:prstGeom prst="rect">
            <a:avLst/>
          </a:prstGeom>
          <a:noFill/>
        </p:spPr>
        <p:txBody>
          <a:bodyPr wrap="square">
            <a:spAutoFit/>
          </a:bodyPr>
          <a:lstStyle/>
          <a:p>
            <a:pPr algn="l"/>
            <a:r>
              <a:rPr lang="en-US" dirty="0">
                <a:solidFill>
                  <a:srgbClr val="2EA443"/>
                </a:solidFill>
                <a:latin typeface="Aptos" panose="020B0004020202020204" pitchFamily="34" charset="0"/>
              </a:rPr>
              <a:t>2) </a:t>
            </a:r>
            <a:r>
              <a:rPr lang="en-US" b="1" dirty="0">
                <a:solidFill>
                  <a:srgbClr val="2EA443"/>
                </a:solidFill>
                <a:latin typeface="Aptos" panose="020B0004020202020204" pitchFamily="34" charset="0"/>
              </a:rPr>
              <a:t>Data Modeling using Kimball Modeling</a:t>
            </a:r>
          </a:p>
        </p:txBody>
      </p:sp>
    </p:spTree>
    <p:extLst>
      <p:ext uri="{BB962C8B-B14F-4D97-AF65-F5344CB8AC3E}">
        <p14:creationId xmlns:p14="http://schemas.microsoft.com/office/powerpoint/2010/main" val="3557919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B5DFE-9E07-5B28-25D7-7D4195BE1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CAF27-26D2-BBE8-9A1F-0AA5201A5A54}"/>
              </a:ext>
            </a:extLst>
          </p:cNvPr>
          <p:cNvSpPr>
            <a:spLocks noGrp="1"/>
          </p:cNvSpPr>
          <p:nvPr>
            <p:ph type="ctrTitle"/>
          </p:nvPr>
        </p:nvSpPr>
        <p:spPr/>
        <p:txBody>
          <a:bodyPr/>
          <a:lstStyle/>
          <a:p>
            <a:r>
              <a:rPr lang="en-US" dirty="0">
                <a:latin typeface="Franklin Gothic Book"/>
              </a:rPr>
              <a:t>Data Governance Policies</a:t>
            </a:r>
            <a:endParaRPr lang="en-US" dirty="0"/>
          </a:p>
        </p:txBody>
      </p:sp>
      <p:sp>
        <p:nvSpPr>
          <p:cNvPr id="3" name="Subtitle 2">
            <a:extLst>
              <a:ext uri="{FF2B5EF4-FFF2-40B4-BE49-F238E27FC236}">
                <a16:creationId xmlns:a16="http://schemas.microsoft.com/office/drawing/2014/main" id="{7B2303DF-D358-16B0-7FD6-89A1328AE030}"/>
              </a:ext>
            </a:extLst>
          </p:cNvPr>
          <p:cNvSpPr>
            <a:spLocks noGrp="1"/>
          </p:cNvSpPr>
          <p:nvPr>
            <p:ph type="subTitle" idx="1"/>
          </p:nvPr>
        </p:nvSpPr>
        <p:spPr>
          <a:xfrm>
            <a:off x="395949" y="1274830"/>
            <a:ext cx="7988983" cy="307777"/>
          </a:xfrm>
        </p:spPr>
        <p:txBody>
          <a:bodyPr/>
          <a:lstStyle/>
          <a:p>
            <a:r>
              <a:rPr lang="en-US" sz="2000" dirty="0">
                <a:solidFill>
                  <a:schemeClr val="tx1"/>
                </a:solidFill>
                <a:latin typeface="+mn-lt"/>
              </a:rPr>
              <a:t>Privacy and Security</a:t>
            </a:r>
          </a:p>
        </p:txBody>
      </p:sp>
      <p:sp>
        <p:nvSpPr>
          <p:cNvPr id="4" name="Text Placeholder 3">
            <a:extLst>
              <a:ext uri="{FF2B5EF4-FFF2-40B4-BE49-F238E27FC236}">
                <a16:creationId xmlns:a16="http://schemas.microsoft.com/office/drawing/2014/main" id="{C9DD3275-C717-5329-C2D7-39E93866EA71}"/>
              </a:ext>
            </a:extLst>
          </p:cNvPr>
          <p:cNvSpPr>
            <a:spLocks noGrp="1"/>
          </p:cNvSpPr>
          <p:nvPr>
            <p:ph type="body" sz="quarter" idx="14"/>
          </p:nvPr>
        </p:nvSpPr>
        <p:spPr>
          <a:xfrm>
            <a:off x="398727" y="1831110"/>
            <a:ext cx="11019816" cy="1983057"/>
          </a:xfrm>
        </p:spPr>
        <p:txBody>
          <a:bodyPr vert="horz" lIns="0" tIns="0" rIns="0" bIns="0" rtlCol="0" anchor="t">
            <a:normAutofit/>
          </a:bodyPr>
          <a:lstStyle/>
          <a:p>
            <a:pPr marL="514350" lvl="2" indent="-285750" algn="just" defTabSz="457200">
              <a:buClr>
                <a:srgbClr val="555960"/>
              </a:buClr>
              <a:buFont typeface="Arial" panose="020B0604020202020204" pitchFamily="34" charset="0"/>
              <a:buChar char="•"/>
            </a:pPr>
            <a:r>
              <a:rPr lang="en-US" sz="1800" b="1" dirty="0">
                <a:solidFill>
                  <a:schemeClr val="lt1"/>
                </a:solidFill>
                <a:latin typeface="+mn-lt"/>
              </a:rPr>
              <a:t>Object Access Monitoring</a:t>
            </a:r>
            <a:r>
              <a:rPr lang="en-US" sz="1800" dirty="0">
                <a:solidFill>
                  <a:schemeClr val="lt1"/>
                </a:solidFill>
                <a:latin typeface="+mn-lt"/>
              </a:rPr>
              <a:t>: There should be an access control mechanism in place that:</a:t>
            </a:r>
            <a:endParaRPr lang="en-US" dirty="0"/>
          </a:p>
          <a:p>
            <a:pPr marL="742950" lvl="3" indent="-227965" algn="just" defTabSz="457200">
              <a:buClr>
                <a:srgbClr val="555960"/>
              </a:buClr>
              <a:buFont typeface="Arial" panose="020B0604020202020204" pitchFamily="34" charset="0"/>
              <a:buChar char="•"/>
            </a:pPr>
            <a:r>
              <a:rPr lang="en-US" sz="1800" dirty="0">
                <a:solidFill>
                  <a:schemeClr val="lt1"/>
                </a:solidFill>
                <a:latin typeface="+mn-lt"/>
              </a:rPr>
              <a:t>Logs who accessed which objects (database/table/view), when, and how.</a:t>
            </a:r>
          </a:p>
          <a:p>
            <a:pPr marL="742950" lvl="3" indent="-227965" algn="just" defTabSz="457200">
              <a:buClr>
                <a:srgbClr val="555960"/>
              </a:buClr>
            </a:pPr>
            <a:r>
              <a:rPr lang="en-US" sz="1800" dirty="0">
                <a:solidFill>
                  <a:schemeClr val="lt1"/>
                </a:solidFill>
                <a:latin typeface="+mn-lt"/>
              </a:rPr>
              <a:t>Provides visibility into queries run, tables accessed, and role-based permissions.</a:t>
            </a:r>
          </a:p>
          <a:p>
            <a:pPr marL="742950" lvl="3" indent="-227965" algn="just" defTabSz="457200">
              <a:buClr>
                <a:srgbClr val="555960"/>
              </a:buClr>
            </a:pPr>
            <a:r>
              <a:rPr lang="en-US" sz="1800" b="1" dirty="0">
                <a:solidFill>
                  <a:schemeClr val="lt1"/>
                </a:solidFill>
                <a:latin typeface="+mn-lt"/>
              </a:rPr>
              <a:t>Solution</a:t>
            </a:r>
            <a:r>
              <a:rPr lang="en-US" sz="1800" dirty="0">
                <a:solidFill>
                  <a:schemeClr val="lt1"/>
                </a:solidFill>
                <a:latin typeface="+mn-lt"/>
              </a:rPr>
              <a:t> → Access History to track and audit data access for security &amp; compliance.</a:t>
            </a:r>
            <a:endParaRPr lang="en-US" sz="1800" dirty="0">
              <a:solidFill>
                <a:schemeClr val="lt1"/>
              </a:solidFill>
            </a:endParaRPr>
          </a:p>
          <a:p>
            <a:pPr marL="514350" lvl="2" indent="-285750" algn="just" defTabSz="457200">
              <a:buClr>
                <a:srgbClr val="555960"/>
              </a:buClr>
              <a:buFont typeface="Arial" panose="020B0604020202020204" pitchFamily="34" charset="0"/>
              <a:buChar char="•"/>
            </a:pPr>
            <a:endParaRPr lang="en-US" sz="1400" dirty="0">
              <a:solidFill>
                <a:schemeClr val="tx1"/>
              </a:solidFill>
              <a:latin typeface="+mn-lt"/>
            </a:endParaRPr>
          </a:p>
          <a:p>
            <a:pPr marL="285750" indent="-285750" algn="just" defTabSz="457200">
              <a:buFont typeface="Arial" panose="020B0604020202020204" pitchFamily="34" charset="0"/>
              <a:buChar char="•"/>
            </a:pPr>
            <a:endParaRPr lang="en-US" sz="1400" dirty="0">
              <a:solidFill>
                <a:schemeClr val="tx1"/>
              </a:solidFill>
              <a:latin typeface="+mn-lt"/>
            </a:endParaRPr>
          </a:p>
          <a:p>
            <a:pPr marL="273685" indent="-273685" algn="just"/>
            <a:endParaRPr lang="en-US" sz="1400" dirty="0">
              <a:latin typeface="Franklin Gothic Book"/>
            </a:endParaRPr>
          </a:p>
          <a:p>
            <a:pPr marL="273685" indent="-273685" algn="just"/>
            <a:endParaRPr lang="en-US" sz="1400" dirty="0">
              <a:latin typeface="Franklin Gothic Book"/>
            </a:endParaRPr>
          </a:p>
        </p:txBody>
      </p:sp>
      <p:sp>
        <p:nvSpPr>
          <p:cNvPr id="5" name="Date Placeholder 4">
            <a:extLst>
              <a:ext uri="{FF2B5EF4-FFF2-40B4-BE49-F238E27FC236}">
                <a16:creationId xmlns:a16="http://schemas.microsoft.com/office/drawing/2014/main" id="{B7C2C0CE-AB33-7E33-3B3B-497C6EEE438A}"/>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E5DA7ED2-3C65-B61D-A90C-7E8A7D39D14A}"/>
              </a:ext>
            </a:extLst>
          </p:cNvPr>
          <p:cNvSpPr>
            <a:spLocks noGrp="1"/>
          </p:cNvSpPr>
          <p:nvPr>
            <p:ph type="sldNum" sz="quarter" idx="12"/>
          </p:nvPr>
        </p:nvSpPr>
        <p:spPr/>
        <p:txBody>
          <a:bodyPr/>
          <a:lstStyle/>
          <a:p>
            <a:fld id="{8A7A6979-0714-4377-B894-6BE4C2D6E202}" type="slidenum">
              <a:rPr lang="en-US" smtClean="0"/>
              <a:pPr/>
              <a:t>18</a:t>
            </a:fld>
            <a:endParaRPr lang="en-US"/>
          </a:p>
        </p:txBody>
      </p:sp>
      <p:sp>
        <p:nvSpPr>
          <p:cNvPr id="9" name="Text Placeholder 3">
            <a:extLst>
              <a:ext uri="{FF2B5EF4-FFF2-40B4-BE49-F238E27FC236}">
                <a16:creationId xmlns:a16="http://schemas.microsoft.com/office/drawing/2014/main" id="{AE7C9A4A-BD00-7307-7C7C-18ACCD4A4301}"/>
              </a:ext>
            </a:extLst>
          </p:cNvPr>
          <p:cNvSpPr txBox="1">
            <a:spLocks/>
          </p:cNvSpPr>
          <p:nvPr/>
        </p:nvSpPr>
        <p:spPr>
          <a:xfrm>
            <a:off x="6189927" y="1735860"/>
            <a:ext cx="4380891" cy="3526107"/>
          </a:xfrm>
          <a:prstGeom prst="rect">
            <a:avLst/>
          </a:prstGeom>
        </p:spPr>
        <p:txBody>
          <a:bodyPr vert="horz" lIns="0" tIns="0" rIns="0" bIns="0" rtlCol="0" anchor="t">
            <a:normAutofit/>
          </a:bodyPr>
          <a:lstStyle>
            <a:lvl1pPr marL="274313" marR="0" indent="-274313" algn="l" defTabSz="457189"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18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78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377"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2971"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18"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86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0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754"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lvl="2" indent="0" defTabSz="457200">
              <a:buClr>
                <a:srgbClr val="555960"/>
              </a:buClr>
              <a:buNone/>
            </a:pPr>
            <a:r>
              <a:rPr lang="en-US" sz="1800" dirty="0">
                <a:solidFill>
                  <a:schemeClr val="lt1"/>
                </a:solidFill>
                <a:latin typeface="+mn-lt"/>
              </a:rPr>
              <a:t> </a:t>
            </a:r>
            <a:endParaRPr lang="en-US" sz="1800">
              <a:solidFill>
                <a:schemeClr val="lt1"/>
              </a:solidFill>
              <a:latin typeface="+mn-lt"/>
            </a:endParaRPr>
          </a:p>
          <a:p>
            <a:pPr marL="273685" indent="-273685" algn="just" defTabSz="457200"/>
            <a:endParaRPr lang="en-US" sz="1400" dirty="0">
              <a:solidFill>
                <a:schemeClr val="lt1"/>
              </a:solidFill>
              <a:latin typeface="+mn-lt"/>
            </a:endParaRPr>
          </a:p>
          <a:p>
            <a:pPr marL="273685" indent="-273685" algn="just" defTabSz="457200"/>
            <a:endParaRPr lang="en-US" sz="1400" dirty="0">
              <a:solidFill>
                <a:schemeClr val="lt1"/>
              </a:solidFill>
              <a:latin typeface="+mn-lt"/>
            </a:endParaRPr>
          </a:p>
        </p:txBody>
      </p:sp>
      <p:sp>
        <p:nvSpPr>
          <p:cNvPr id="7" name="TextBox 6">
            <a:extLst>
              <a:ext uri="{FF2B5EF4-FFF2-40B4-BE49-F238E27FC236}">
                <a16:creationId xmlns:a16="http://schemas.microsoft.com/office/drawing/2014/main" id="{EA45DA61-BBB1-99C6-270E-B1ECDC1A12E2}"/>
              </a:ext>
            </a:extLst>
          </p:cNvPr>
          <p:cNvSpPr txBox="1"/>
          <p:nvPr/>
        </p:nvSpPr>
        <p:spPr>
          <a:xfrm>
            <a:off x="2504475" y="4135048"/>
            <a:ext cx="5115524" cy="1524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8" name="Picture 7" descr="A close-up of a list of email&#10;&#10;AI-generated content may be incorrect.">
            <a:extLst>
              <a:ext uri="{FF2B5EF4-FFF2-40B4-BE49-F238E27FC236}">
                <a16:creationId xmlns:a16="http://schemas.microsoft.com/office/drawing/2014/main" id="{C32EBEDA-B0CE-F7B9-8E16-ACA9C77E96A6}"/>
              </a:ext>
            </a:extLst>
          </p:cNvPr>
          <p:cNvPicPr>
            <a:picLocks noChangeAspect="1"/>
          </p:cNvPicPr>
          <p:nvPr/>
        </p:nvPicPr>
        <p:blipFill>
          <a:blip r:embed="rId2"/>
          <a:stretch>
            <a:fillRect/>
          </a:stretch>
        </p:blipFill>
        <p:spPr>
          <a:xfrm>
            <a:off x="676275" y="3816155"/>
            <a:ext cx="11020425" cy="1121164"/>
          </a:xfrm>
          <a:prstGeom prst="rect">
            <a:avLst/>
          </a:prstGeom>
        </p:spPr>
      </p:pic>
      <p:sp>
        <p:nvSpPr>
          <p:cNvPr id="10" name="TextBox 9">
            <a:extLst>
              <a:ext uri="{FF2B5EF4-FFF2-40B4-BE49-F238E27FC236}">
                <a16:creationId xmlns:a16="http://schemas.microsoft.com/office/drawing/2014/main" id="{6CD4A6F6-3803-50D6-EB31-76E94D078671}"/>
              </a:ext>
            </a:extLst>
          </p:cNvPr>
          <p:cNvSpPr txBox="1"/>
          <p:nvPr/>
        </p:nvSpPr>
        <p:spPr>
          <a:xfrm>
            <a:off x="4927422" y="4895650"/>
            <a:ext cx="232882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Figure: Access History in Action</a:t>
            </a:r>
          </a:p>
        </p:txBody>
      </p:sp>
    </p:spTree>
    <p:extLst>
      <p:ext uri="{BB962C8B-B14F-4D97-AF65-F5344CB8AC3E}">
        <p14:creationId xmlns:p14="http://schemas.microsoft.com/office/powerpoint/2010/main" val="5191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AFFDD-2F86-A55D-7417-B9E269E9C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68319A-0D22-ACBA-B63D-CAA13DD8F13D}"/>
              </a:ext>
            </a:extLst>
          </p:cNvPr>
          <p:cNvSpPr>
            <a:spLocks noGrp="1"/>
          </p:cNvSpPr>
          <p:nvPr>
            <p:ph type="ctrTitle"/>
          </p:nvPr>
        </p:nvSpPr>
        <p:spPr/>
        <p:txBody>
          <a:bodyPr/>
          <a:lstStyle/>
          <a:p>
            <a:r>
              <a:rPr lang="en-US" dirty="0">
                <a:latin typeface="Franklin Gothic Book"/>
              </a:rPr>
              <a:t>Data Governance Policies</a:t>
            </a:r>
            <a:endParaRPr lang="en-US" dirty="0"/>
          </a:p>
        </p:txBody>
      </p:sp>
      <p:sp>
        <p:nvSpPr>
          <p:cNvPr id="3" name="Subtitle 2">
            <a:extLst>
              <a:ext uri="{FF2B5EF4-FFF2-40B4-BE49-F238E27FC236}">
                <a16:creationId xmlns:a16="http://schemas.microsoft.com/office/drawing/2014/main" id="{F9B57716-2BE8-C988-949A-3C3BAC323EF1}"/>
              </a:ext>
            </a:extLst>
          </p:cNvPr>
          <p:cNvSpPr>
            <a:spLocks noGrp="1"/>
          </p:cNvSpPr>
          <p:nvPr>
            <p:ph type="subTitle" idx="1"/>
          </p:nvPr>
        </p:nvSpPr>
        <p:spPr>
          <a:xfrm>
            <a:off x="395949" y="1274830"/>
            <a:ext cx="7988983" cy="307777"/>
          </a:xfrm>
        </p:spPr>
        <p:txBody>
          <a:bodyPr/>
          <a:lstStyle/>
          <a:p>
            <a:r>
              <a:rPr lang="en-US" sz="2000" dirty="0">
                <a:solidFill>
                  <a:schemeClr val="tx1"/>
                </a:solidFill>
                <a:latin typeface="+mn-lt"/>
              </a:rPr>
              <a:t>Privacy and Security</a:t>
            </a:r>
          </a:p>
        </p:txBody>
      </p:sp>
      <p:sp>
        <p:nvSpPr>
          <p:cNvPr id="4" name="Text Placeholder 3">
            <a:extLst>
              <a:ext uri="{FF2B5EF4-FFF2-40B4-BE49-F238E27FC236}">
                <a16:creationId xmlns:a16="http://schemas.microsoft.com/office/drawing/2014/main" id="{9B1A73A0-FCA1-9541-B4E7-8BB7B9B9F214}"/>
              </a:ext>
            </a:extLst>
          </p:cNvPr>
          <p:cNvSpPr>
            <a:spLocks noGrp="1"/>
          </p:cNvSpPr>
          <p:nvPr>
            <p:ph type="body" sz="quarter" idx="14"/>
          </p:nvPr>
        </p:nvSpPr>
        <p:spPr>
          <a:xfrm>
            <a:off x="398727" y="1716810"/>
            <a:ext cx="11627884" cy="4192857"/>
          </a:xfrm>
        </p:spPr>
        <p:txBody>
          <a:bodyPr vert="horz" lIns="0" tIns="0" rIns="0" bIns="0" rtlCol="0" anchor="t">
            <a:normAutofit/>
          </a:bodyPr>
          <a:lstStyle/>
          <a:p>
            <a:pPr marL="285750" indent="-285750" algn="just" defTabSz="457200">
              <a:buFont typeface="Arial" panose="020B0604020202020204" pitchFamily="34" charset="0"/>
              <a:buChar char="•"/>
            </a:pPr>
            <a:r>
              <a:rPr lang="en-US" sz="1800" b="1" dirty="0">
                <a:solidFill>
                  <a:schemeClr val="lt1"/>
                </a:solidFill>
                <a:latin typeface="+mn-lt"/>
              </a:rPr>
              <a:t>Protection of Sensitive Data:</a:t>
            </a:r>
            <a:r>
              <a:rPr lang="en-US" sz="1800" dirty="0">
                <a:solidFill>
                  <a:schemeClr val="lt1"/>
                </a:solidFill>
                <a:latin typeface="+mn-lt"/>
              </a:rPr>
              <a:t> Should be masked dynamically based on user roles to prevent unauthorized access.</a:t>
            </a:r>
          </a:p>
          <a:p>
            <a:pPr marL="514350" lvl="2" indent="-285750" algn="just" defTabSz="457200">
              <a:buClr>
                <a:srgbClr val="555960"/>
              </a:buClr>
            </a:pPr>
            <a:r>
              <a:rPr lang="en-US" sz="1800" dirty="0">
                <a:solidFill>
                  <a:schemeClr val="lt1"/>
                </a:solidFill>
                <a:latin typeface="+mn-lt"/>
              </a:rPr>
              <a:t>PII Data, Proprietary Data and Bookings Data should have limited access to maintain confidentiality.</a:t>
            </a:r>
          </a:p>
          <a:p>
            <a:pPr marL="514350" lvl="2" indent="-285750" algn="just" defTabSz="457200">
              <a:buClr>
                <a:srgbClr val="555960"/>
              </a:buClr>
            </a:pPr>
            <a:r>
              <a:rPr lang="en-US" sz="1800" b="1" dirty="0">
                <a:solidFill>
                  <a:schemeClr val="lt1"/>
                </a:solidFill>
                <a:latin typeface="+mn-lt"/>
              </a:rPr>
              <a:t>Solution</a:t>
            </a:r>
            <a:r>
              <a:rPr lang="en-US" sz="1800" dirty="0">
                <a:solidFill>
                  <a:schemeClr val="lt1"/>
                </a:solidFill>
                <a:latin typeface="+mn-lt"/>
              </a:rPr>
              <a:t> → Tag-Based Masking allows applying masking policies dynamically to all tagged columns</a:t>
            </a:r>
            <a:r>
              <a:rPr lang="en-US" sz="1400" dirty="0">
                <a:solidFill>
                  <a:schemeClr val="tx1"/>
                </a:solidFill>
                <a:latin typeface="+mn-lt"/>
              </a:rPr>
              <a:t>.</a:t>
            </a:r>
          </a:p>
          <a:p>
            <a:pPr marL="514350" lvl="2" indent="-285750" algn="just" defTabSz="457200">
              <a:buClr>
                <a:srgbClr val="555960"/>
              </a:buClr>
              <a:buFont typeface="Arial" panose="020B0604020202020204" pitchFamily="34" charset="0"/>
              <a:buChar char="•"/>
            </a:pPr>
            <a:endParaRPr lang="en-US" sz="1400" dirty="0">
              <a:solidFill>
                <a:schemeClr val="tx1"/>
              </a:solidFill>
              <a:latin typeface="+mn-lt"/>
            </a:endParaRPr>
          </a:p>
          <a:p>
            <a:pPr marL="285750" indent="-285750" algn="just" defTabSz="457200">
              <a:buFont typeface="Arial" panose="020B0604020202020204" pitchFamily="34" charset="0"/>
              <a:buChar char="•"/>
            </a:pPr>
            <a:endParaRPr lang="en-US" sz="1400" dirty="0">
              <a:solidFill>
                <a:schemeClr val="tx1"/>
              </a:solidFill>
              <a:latin typeface="+mn-lt"/>
            </a:endParaRPr>
          </a:p>
          <a:p>
            <a:pPr marL="273685" indent="-273685" algn="just"/>
            <a:endParaRPr lang="en-US" sz="1400" dirty="0">
              <a:latin typeface="Franklin Gothic Book"/>
            </a:endParaRPr>
          </a:p>
          <a:p>
            <a:pPr marL="273685" indent="-273685" algn="just"/>
            <a:endParaRPr lang="en-US" sz="1400" dirty="0">
              <a:latin typeface="Franklin Gothic Book"/>
            </a:endParaRPr>
          </a:p>
        </p:txBody>
      </p:sp>
      <p:sp>
        <p:nvSpPr>
          <p:cNvPr id="5" name="Date Placeholder 4">
            <a:extLst>
              <a:ext uri="{FF2B5EF4-FFF2-40B4-BE49-F238E27FC236}">
                <a16:creationId xmlns:a16="http://schemas.microsoft.com/office/drawing/2014/main" id="{6BB60561-EE60-ABEE-565E-4E32C3B7607C}"/>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21E5FAF9-66EF-30C7-5AEC-8C537CBF0BB7}"/>
              </a:ext>
            </a:extLst>
          </p:cNvPr>
          <p:cNvSpPr>
            <a:spLocks noGrp="1"/>
          </p:cNvSpPr>
          <p:nvPr>
            <p:ph type="sldNum" sz="quarter" idx="12"/>
          </p:nvPr>
        </p:nvSpPr>
        <p:spPr/>
        <p:txBody>
          <a:bodyPr/>
          <a:lstStyle/>
          <a:p>
            <a:fld id="{8A7A6979-0714-4377-B894-6BE4C2D6E202}" type="slidenum">
              <a:rPr lang="en-US" smtClean="0"/>
              <a:pPr/>
              <a:t>19</a:t>
            </a:fld>
            <a:endParaRPr lang="en-US"/>
          </a:p>
        </p:txBody>
      </p:sp>
      <p:pic>
        <p:nvPicPr>
          <p:cNvPr id="9" name="Picture 8" descr="A screenshot of a computer&#10;&#10;AI-generated content may be incorrect.">
            <a:extLst>
              <a:ext uri="{FF2B5EF4-FFF2-40B4-BE49-F238E27FC236}">
                <a16:creationId xmlns:a16="http://schemas.microsoft.com/office/drawing/2014/main" id="{B4DD362E-389C-E632-BE5C-B5631DE0B34C}"/>
              </a:ext>
            </a:extLst>
          </p:cNvPr>
          <p:cNvPicPr>
            <a:picLocks noChangeAspect="1"/>
          </p:cNvPicPr>
          <p:nvPr/>
        </p:nvPicPr>
        <p:blipFill>
          <a:blip r:embed="rId2"/>
          <a:stretch>
            <a:fillRect/>
          </a:stretch>
        </p:blipFill>
        <p:spPr>
          <a:xfrm>
            <a:off x="1257300" y="4533601"/>
            <a:ext cx="9915525" cy="1260828"/>
          </a:xfrm>
          <a:prstGeom prst="rect">
            <a:avLst/>
          </a:prstGeom>
        </p:spPr>
      </p:pic>
      <p:pic>
        <p:nvPicPr>
          <p:cNvPr id="12" name="Picture 11" descr="A screenshot of a email&#10;&#10;AI-generated content may be incorrect.">
            <a:extLst>
              <a:ext uri="{FF2B5EF4-FFF2-40B4-BE49-F238E27FC236}">
                <a16:creationId xmlns:a16="http://schemas.microsoft.com/office/drawing/2014/main" id="{4CA4EC0B-13B9-FBC9-546B-544928DD9C0F}"/>
              </a:ext>
            </a:extLst>
          </p:cNvPr>
          <p:cNvPicPr>
            <a:picLocks noChangeAspect="1"/>
          </p:cNvPicPr>
          <p:nvPr/>
        </p:nvPicPr>
        <p:blipFill>
          <a:blip r:embed="rId3"/>
          <a:stretch>
            <a:fillRect/>
          </a:stretch>
        </p:blipFill>
        <p:spPr>
          <a:xfrm>
            <a:off x="1257300" y="2857201"/>
            <a:ext cx="9915525" cy="1260828"/>
          </a:xfrm>
          <a:prstGeom prst="rect">
            <a:avLst/>
          </a:prstGeom>
        </p:spPr>
      </p:pic>
      <p:sp>
        <p:nvSpPr>
          <p:cNvPr id="13" name="TextBox 12">
            <a:extLst>
              <a:ext uri="{FF2B5EF4-FFF2-40B4-BE49-F238E27FC236}">
                <a16:creationId xmlns:a16="http://schemas.microsoft.com/office/drawing/2014/main" id="{202F3896-0061-08AB-300A-882E813F1A15}"/>
              </a:ext>
            </a:extLst>
          </p:cNvPr>
          <p:cNvSpPr txBox="1"/>
          <p:nvPr/>
        </p:nvSpPr>
        <p:spPr>
          <a:xfrm>
            <a:off x="5071429" y="4123059"/>
            <a:ext cx="204447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Figure: Data Before Masking</a:t>
            </a:r>
          </a:p>
        </p:txBody>
      </p:sp>
      <p:sp>
        <p:nvSpPr>
          <p:cNvPr id="14" name="TextBox 13">
            <a:extLst>
              <a:ext uri="{FF2B5EF4-FFF2-40B4-BE49-F238E27FC236}">
                <a16:creationId xmlns:a16="http://schemas.microsoft.com/office/drawing/2014/main" id="{2A8325C8-4508-5EB6-6D66-622A47CB8FA5}"/>
              </a:ext>
            </a:extLst>
          </p:cNvPr>
          <p:cNvSpPr txBox="1"/>
          <p:nvPr/>
        </p:nvSpPr>
        <p:spPr>
          <a:xfrm>
            <a:off x="5138103" y="5787736"/>
            <a:ext cx="19206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Figure: Data After Masking</a:t>
            </a:r>
            <a:endParaRPr lang="en-US" dirty="0"/>
          </a:p>
        </p:txBody>
      </p:sp>
    </p:spTree>
    <p:extLst>
      <p:ext uri="{BB962C8B-B14F-4D97-AF65-F5344CB8AC3E}">
        <p14:creationId xmlns:p14="http://schemas.microsoft.com/office/powerpoint/2010/main" val="194110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CE4EE-28F7-0A4B-A58D-A50124C65B94}"/>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05CEE2F9-B671-3D33-BB51-28BFA1AE1A00}"/>
              </a:ext>
            </a:extLst>
          </p:cNvPr>
          <p:cNvSpPr>
            <a:spLocks noGrp="1"/>
          </p:cNvSpPr>
          <p:nvPr>
            <p:ph type="dt" sz="half" idx="10"/>
          </p:nvPr>
        </p:nvSpPr>
        <p:spPr>
          <a:xfrm>
            <a:off x="8926249" y="6220740"/>
            <a:ext cx="1021891" cy="323968"/>
          </a:xfrm>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BA554A50-0ED4-6470-E93E-90E9EE737E61}"/>
              </a:ext>
            </a:extLst>
          </p:cNvPr>
          <p:cNvSpPr>
            <a:spLocks noGrp="1"/>
          </p:cNvSpPr>
          <p:nvPr>
            <p:ph type="sldNum" sz="quarter" idx="12"/>
          </p:nvPr>
        </p:nvSpPr>
        <p:spPr>
          <a:xfrm>
            <a:off x="10096500" y="6200875"/>
            <a:ext cx="487680" cy="365760"/>
          </a:xfrm>
        </p:spPr>
        <p:txBody>
          <a:bodyPr/>
          <a:lstStyle/>
          <a:p>
            <a:fld id="{8A7A6979-0714-4377-B894-6BE4C2D6E202}" type="slidenum">
              <a:rPr lang="en-US" smtClean="0"/>
              <a:pPr/>
              <a:t>2</a:t>
            </a:fld>
            <a:endParaRPr lang="en-US" dirty="0"/>
          </a:p>
        </p:txBody>
      </p:sp>
      <p:sp>
        <p:nvSpPr>
          <p:cNvPr id="12" name="Rounded Rectangle 11">
            <a:extLst>
              <a:ext uri="{FF2B5EF4-FFF2-40B4-BE49-F238E27FC236}">
                <a16:creationId xmlns:a16="http://schemas.microsoft.com/office/drawing/2014/main" id="{C40C817E-5D9C-C691-582F-6FE88BC38873}"/>
              </a:ext>
            </a:extLst>
          </p:cNvPr>
          <p:cNvSpPr/>
          <p:nvPr/>
        </p:nvSpPr>
        <p:spPr>
          <a:xfrm>
            <a:off x="676683" y="1784350"/>
            <a:ext cx="5029200" cy="3289300"/>
          </a:xfrm>
          <a:prstGeom prst="roundRect">
            <a:avLst/>
          </a:prstGeom>
          <a:solidFill>
            <a:schemeClr val="accent4"/>
          </a:solidFill>
          <a:ln w="19050">
            <a:solidFill>
              <a:srgbClr val="0661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2364C34-48C9-E812-4404-8ECCED8B4980}"/>
              </a:ext>
            </a:extLst>
          </p:cNvPr>
          <p:cNvSpPr/>
          <p:nvPr/>
        </p:nvSpPr>
        <p:spPr>
          <a:xfrm>
            <a:off x="121767" y="1379118"/>
            <a:ext cx="2885382" cy="198069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Question mark with solid fill">
            <a:extLst>
              <a:ext uri="{FF2B5EF4-FFF2-40B4-BE49-F238E27FC236}">
                <a16:creationId xmlns:a16="http://schemas.microsoft.com/office/drawing/2014/main" id="{A1DF2E20-D3B6-B23E-437C-F9F265C0D7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3919" y="1452163"/>
            <a:ext cx="802735" cy="802735"/>
          </a:xfrm>
          <a:prstGeom prst="rect">
            <a:avLst/>
          </a:prstGeom>
        </p:spPr>
      </p:pic>
      <p:sp>
        <p:nvSpPr>
          <p:cNvPr id="21" name="Oval 20">
            <a:extLst>
              <a:ext uri="{FF2B5EF4-FFF2-40B4-BE49-F238E27FC236}">
                <a16:creationId xmlns:a16="http://schemas.microsoft.com/office/drawing/2014/main" id="{3EFF433E-B06A-7FAF-9262-FBD89B4FD953}"/>
              </a:ext>
            </a:extLst>
          </p:cNvPr>
          <p:cNvSpPr/>
          <p:nvPr/>
        </p:nvSpPr>
        <p:spPr>
          <a:xfrm>
            <a:off x="610193" y="3359818"/>
            <a:ext cx="120989" cy="138363"/>
          </a:xfrm>
          <a:prstGeom prst="ellipse">
            <a:avLst/>
          </a:prstGeom>
          <a:solidFill>
            <a:srgbClr val="2EA4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AC3F6F1-CE56-EF4F-2E7B-EDAEB71869CD}"/>
              </a:ext>
            </a:extLst>
          </p:cNvPr>
          <p:cNvSpPr/>
          <p:nvPr/>
        </p:nvSpPr>
        <p:spPr>
          <a:xfrm>
            <a:off x="2946654" y="1715168"/>
            <a:ext cx="120989" cy="138363"/>
          </a:xfrm>
          <a:prstGeom prst="ellipse">
            <a:avLst/>
          </a:prstGeom>
          <a:solidFill>
            <a:srgbClr val="2EA44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9018FF4-663A-0484-BFF6-AFFC49EEF49B}"/>
              </a:ext>
            </a:extLst>
          </p:cNvPr>
          <p:cNvSpPr/>
          <p:nvPr/>
        </p:nvSpPr>
        <p:spPr>
          <a:xfrm>
            <a:off x="6395043" y="1784350"/>
            <a:ext cx="5029200" cy="3289300"/>
          </a:xfrm>
          <a:prstGeom prst="roundRect">
            <a:avLst/>
          </a:prstGeom>
          <a:solidFill>
            <a:schemeClr val="accent4"/>
          </a:solidFill>
          <a:ln w="19050">
            <a:solidFill>
              <a:srgbClr val="06612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BE42A81-8ECB-F97C-594F-CE9249AD0E3A}"/>
              </a:ext>
            </a:extLst>
          </p:cNvPr>
          <p:cNvSpPr/>
          <p:nvPr/>
        </p:nvSpPr>
        <p:spPr>
          <a:xfrm>
            <a:off x="5892530" y="1339216"/>
            <a:ext cx="2806700" cy="208978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3612F20-5E72-9363-67CF-534CA5B9BA6C}"/>
              </a:ext>
            </a:extLst>
          </p:cNvPr>
          <p:cNvSpPr/>
          <p:nvPr/>
        </p:nvSpPr>
        <p:spPr>
          <a:xfrm>
            <a:off x="6334548" y="3359818"/>
            <a:ext cx="120989" cy="138363"/>
          </a:xfrm>
          <a:prstGeom prst="ellipse">
            <a:avLst/>
          </a:prstGeom>
          <a:solidFill>
            <a:srgbClr val="2EA4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1C2F6F4-B851-FA2B-9A6E-025BA8264DD6}"/>
              </a:ext>
            </a:extLst>
          </p:cNvPr>
          <p:cNvSpPr/>
          <p:nvPr/>
        </p:nvSpPr>
        <p:spPr>
          <a:xfrm>
            <a:off x="8671009" y="1715168"/>
            <a:ext cx="120989" cy="138363"/>
          </a:xfrm>
          <a:prstGeom prst="ellipse">
            <a:avLst/>
          </a:prstGeom>
          <a:solidFill>
            <a:srgbClr val="2EA44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Brainstorm with solid fill">
            <a:extLst>
              <a:ext uri="{FF2B5EF4-FFF2-40B4-BE49-F238E27FC236}">
                <a16:creationId xmlns:a16="http://schemas.microsoft.com/office/drawing/2014/main" id="{BA3C9F89-58D8-21C7-482A-4F254180F0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85714" y="1470192"/>
            <a:ext cx="702175" cy="702175"/>
          </a:xfrm>
          <a:prstGeom prst="rect">
            <a:avLst/>
          </a:prstGeom>
        </p:spPr>
      </p:pic>
      <p:sp>
        <p:nvSpPr>
          <p:cNvPr id="30" name="Text Placeholder 3">
            <a:extLst>
              <a:ext uri="{FF2B5EF4-FFF2-40B4-BE49-F238E27FC236}">
                <a16:creationId xmlns:a16="http://schemas.microsoft.com/office/drawing/2014/main" id="{DAA002DB-10F9-1B66-07EA-6FB9E368ED7A}"/>
              </a:ext>
            </a:extLst>
          </p:cNvPr>
          <p:cNvSpPr txBox="1">
            <a:spLocks/>
          </p:cNvSpPr>
          <p:nvPr/>
        </p:nvSpPr>
        <p:spPr>
          <a:xfrm>
            <a:off x="1115902" y="2718966"/>
            <a:ext cx="4666529" cy="1881725"/>
          </a:xfrm>
          <a:prstGeom prst="rect">
            <a:avLst/>
          </a:prstGeom>
        </p:spPr>
        <p:txBody>
          <a:bodyPr vert="horz" lIns="91440" tIns="45720" rIns="91440" bIns="45720" rtlCol="0">
            <a:normAutofit/>
          </a:bodyPr>
          <a:lstStyle>
            <a:lvl1pPr marL="228594"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18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78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377"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2971"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18"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86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0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754"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1400" dirty="0" err="1"/>
              <a:t>AgReliant</a:t>
            </a:r>
            <a:r>
              <a:rPr lang="en-US" sz="1400" dirty="0"/>
              <a:t> Genetics relies on a </a:t>
            </a:r>
            <a:r>
              <a:rPr lang="en-US" sz="1400" b="1" dirty="0"/>
              <a:t>data lake</a:t>
            </a:r>
            <a:r>
              <a:rPr lang="en-US" sz="1400" dirty="0"/>
              <a:t> environment for storing data. Decision-making depends on </a:t>
            </a:r>
            <a:r>
              <a:rPr lang="en-US" sz="1400" b="1" dirty="0"/>
              <a:t>raw, untransformed data</a:t>
            </a:r>
            <a:r>
              <a:rPr lang="en-US" sz="1400" dirty="0"/>
              <a:t>, leading to: </a:t>
            </a:r>
          </a:p>
          <a:p>
            <a:r>
              <a:rPr lang="en-US" sz="1400" b="1" dirty="0"/>
              <a:t>Duplicated efforts </a:t>
            </a:r>
          </a:p>
          <a:p>
            <a:r>
              <a:rPr lang="en-US" sz="1400" b="1" dirty="0"/>
              <a:t>Inconsistent reporting</a:t>
            </a:r>
            <a:endParaRPr lang="en-US" sz="1400" dirty="0"/>
          </a:p>
          <a:p>
            <a:r>
              <a:rPr lang="en-US" sz="1400" b="1" dirty="0"/>
              <a:t>Lack of trust in data</a:t>
            </a:r>
            <a:endParaRPr lang="en-US" sz="1400" dirty="0"/>
          </a:p>
        </p:txBody>
      </p:sp>
      <p:sp>
        <p:nvSpPr>
          <p:cNvPr id="31" name="Subtitle 2">
            <a:extLst>
              <a:ext uri="{FF2B5EF4-FFF2-40B4-BE49-F238E27FC236}">
                <a16:creationId xmlns:a16="http://schemas.microsoft.com/office/drawing/2014/main" id="{1A0C7E42-A2AC-F276-942A-D4B54DA32856}"/>
              </a:ext>
            </a:extLst>
          </p:cNvPr>
          <p:cNvSpPr txBox="1">
            <a:spLocks/>
          </p:cNvSpPr>
          <p:nvPr/>
        </p:nvSpPr>
        <p:spPr>
          <a:xfrm>
            <a:off x="1115902" y="2288576"/>
            <a:ext cx="1710499" cy="276999"/>
          </a:xfrm>
          <a:prstGeom prst="rect">
            <a:avLst/>
          </a:prstGeom>
        </p:spPr>
        <p:txBody>
          <a:bodyPr vert="horz" lIns="91440" tIns="45720" rIns="91440" bIns="45720" rtlCol="0">
            <a:noAutofit/>
          </a:bodyPr>
          <a:lstStyle>
            <a:lvl1pPr marL="228594"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18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78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377"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2971"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18"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86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0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754"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1800" b="1" i="1" dirty="0">
                <a:solidFill>
                  <a:schemeClr val="bg1"/>
                </a:solidFill>
              </a:rPr>
              <a:t>Challenge</a:t>
            </a:r>
            <a:r>
              <a:rPr lang="en-US" sz="1400" b="1" i="1" dirty="0">
                <a:solidFill>
                  <a:schemeClr val="bg1"/>
                </a:solidFill>
              </a:rPr>
              <a:t>:</a:t>
            </a:r>
          </a:p>
          <a:p>
            <a:endParaRPr lang="en-US" sz="1400" i="1" dirty="0">
              <a:solidFill>
                <a:schemeClr val="bg1"/>
              </a:solidFill>
            </a:endParaRPr>
          </a:p>
        </p:txBody>
      </p:sp>
      <p:sp>
        <p:nvSpPr>
          <p:cNvPr id="32" name="Text Placeholder 3">
            <a:extLst>
              <a:ext uri="{FF2B5EF4-FFF2-40B4-BE49-F238E27FC236}">
                <a16:creationId xmlns:a16="http://schemas.microsoft.com/office/drawing/2014/main" id="{09CAB9E7-696E-40ED-9E6E-3D548391BA86}"/>
              </a:ext>
            </a:extLst>
          </p:cNvPr>
          <p:cNvSpPr txBox="1">
            <a:spLocks/>
          </p:cNvSpPr>
          <p:nvPr/>
        </p:nvSpPr>
        <p:spPr>
          <a:xfrm>
            <a:off x="6889559" y="2731392"/>
            <a:ext cx="4316875" cy="115926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sz="1400" dirty="0"/>
              <a:t>Build an </a:t>
            </a:r>
            <a:r>
              <a:rPr lang="en-US" sz="1400" b="1" dirty="0"/>
              <a:t>enterprise data warehouse</a:t>
            </a:r>
            <a:r>
              <a:rPr lang="en-US" sz="1400" dirty="0"/>
              <a:t> using </a:t>
            </a:r>
            <a:r>
              <a:rPr lang="en-US" sz="1400" b="1" dirty="0"/>
              <a:t>Snowflake</a:t>
            </a:r>
            <a:r>
              <a:rPr lang="en-US" sz="1400" dirty="0"/>
              <a:t> to standardize data and improve reporting by building a standardized transformation and reporting layer and establish data governance and standards.</a:t>
            </a:r>
          </a:p>
          <a:p>
            <a:endParaRPr lang="en-US" sz="1400" dirty="0"/>
          </a:p>
        </p:txBody>
      </p:sp>
      <p:sp>
        <p:nvSpPr>
          <p:cNvPr id="33" name="Subtitle 2">
            <a:extLst>
              <a:ext uri="{FF2B5EF4-FFF2-40B4-BE49-F238E27FC236}">
                <a16:creationId xmlns:a16="http://schemas.microsoft.com/office/drawing/2014/main" id="{537288E6-D779-68A0-EFBD-87736CA067E5}"/>
              </a:ext>
            </a:extLst>
          </p:cNvPr>
          <p:cNvSpPr txBox="1">
            <a:spLocks/>
          </p:cNvSpPr>
          <p:nvPr/>
        </p:nvSpPr>
        <p:spPr>
          <a:xfrm>
            <a:off x="6889559" y="2291051"/>
            <a:ext cx="3191115" cy="276999"/>
          </a:xfrm>
          <a:prstGeom prst="rect">
            <a:avLst/>
          </a:prstGeom>
        </p:spPr>
        <p:txBody>
          <a:bodyPr vert="horz" lIns="91440" tIns="45720" rIns="91440" bIns="45720" rtlCol="0">
            <a:noAutofit/>
          </a:bodyPr>
          <a:lstStyle>
            <a:lvl1pPr marL="228594"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18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78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377"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2971"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18"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86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0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754"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1800" b="1" i="1" dirty="0">
                <a:solidFill>
                  <a:schemeClr val="bg1"/>
                </a:solidFill>
              </a:rPr>
              <a:t>Proposed Solution</a:t>
            </a:r>
            <a:r>
              <a:rPr lang="en-US" sz="1400" b="1" i="1" dirty="0">
                <a:solidFill>
                  <a:schemeClr val="bg1"/>
                </a:solidFill>
              </a:rPr>
              <a:t>:</a:t>
            </a:r>
          </a:p>
          <a:p>
            <a:endParaRPr lang="en-US" sz="1400" i="1" dirty="0">
              <a:solidFill>
                <a:schemeClr val="bg1"/>
              </a:solidFill>
            </a:endParaRPr>
          </a:p>
        </p:txBody>
      </p:sp>
      <p:sp>
        <p:nvSpPr>
          <p:cNvPr id="8" name="Title 7">
            <a:extLst>
              <a:ext uri="{FF2B5EF4-FFF2-40B4-BE49-F238E27FC236}">
                <a16:creationId xmlns:a16="http://schemas.microsoft.com/office/drawing/2014/main" id="{01E8084C-FFD8-D2DE-6AC5-5B5D90CA04DC}"/>
              </a:ext>
            </a:extLst>
          </p:cNvPr>
          <p:cNvSpPr>
            <a:spLocks noGrp="1"/>
          </p:cNvSpPr>
          <p:nvPr>
            <p:ph type="ctrTitle"/>
          </p:nvPr>
        </p:nvSpPr>
        <p:spPr/>
        <p:txBody>
          <a:bodyPr/>
          <a:lstStyle/>
          <a:p>
            <a:r>
              <a:rPr lang="en-US" dirty="0"/>
              <a:t>Problem Statement</a:t>
            </a:r>
          </a:p>
        </p:txBody>
      </p:sp>
    </p:spTree>
    <p:extLst>
      <p:ext uri="{BB962C8B-B14F-4D97-AF65-F5344CB8AC3E}">
        <p14:creationId xmlns:p14="http://schemas.microsoft.com/office/powerpoint/2010/main" val="390617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2" grpId="0" animBg="1"/>
      <p:bldP spid="23" grpId="0" animBg="1"/>
      <p:bldP spid="26" grpId="0" animBg="1"/>
      <p:bldP spid="27" grpId="0" animBg="1"/>
      <p:bldP spid="30" grpId="0"/>
      <p:bldP spid="31" grpId="0"/>
      <p:bldP spid="32"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2BACA-960D-5B0E-B917-5E64C596B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4BDE88-7317-B2C9-5B83-A66561EC71FE}"/>
              </a:ext>
            </a:extLst>
          </p:cNvPr>
          <p:cNvSpPr>
            <a:spLocks noGrp="1"/>
          </p:cNvSpPr>
          <p:nvPr>
            <p:ph type="ctrTitle"/>
          </p:nvPr>
        </p:nvSpPr>
        <p:spPr/>
        <p:txBody>
          <a:bodyPr/>
          <a:lstStyle/>
          <a:p>
            <a:r>
              <a:rPr lang="en-US" dirty="0">
                <a:latin typeface="Franklin Gothic Book"/>
              </a:rPr>
              <a:t>Data Governance Policies</a:t>
            </a:r>
          </a:p>
        </p:txBody>
      </p:sp>
      <p:sp>
        <p:nvSpPr>
          <p:cNvPr id="3" name="Subtitle 2">
            <a:extLst>
              <a:ext uri="{FF2B5EF4-FFF2-40B4-BE49-F238E27FC236}">
                <a16:creationId xmlns:a16="http://schemas.microsoft.com/office/drawing/2014/main" id="{B6B2F176-D00C-3363-2DD4-80B58EE93DAA}"/>
              </a:ext>
            </a:extLst>
          </p:cNvPr>
          <p:cNvSpPr>
            <a:spLocks noGrp="1"/>
          </p:cNvSpPr>
          <p:nvPr>
            <p:ph type="subTitle" idx="1"/>
          </p:nvPr>
        </p:nvSpPr>
        <p:spPr>
          <a:xfrm>
            <a:off x="214926" y="1344497"/>
            <a:ext cx="7988983" cy="307777"/>
          </a:xfrm>
        </p:spPr>
        <p:txBody>
          <a:bodyPr/>
          <a:lstStyle/>
          <a:p>
            <a:r>
              <a:rPr lang="en-US" sz="2000" dirty="0">
                <a:solidFill>
                  <a:schemeClr val="tx1"/>
                </a:solidFill>
                <a:latin typeface="+mn-lt"/>
              </a:rPr>
              <a:t>Usability and Integrity</a:t>
            </a:r>
          </a:p>
        </p:txBody>
      </p:sp>
      <p:sp>
        <p:nvSpPr>
          <p:cNvPr id="4" name="Text Placeholder 3">
            <a:extLst>
              <a:ext uri="{FF2B5EF4-FFF2-40B4-BE49-F238E27FC236}">
                <a16:creationId xmlns:a16="http://schemas.microsoft.com/office/drawing/2014/main" id="{E9209614-2FC5-407F-FDD2-D65189A930E5}"/>
              </a:ext>
            </a:extLst>
          </p:cNvPr>
          <p:cNvSpPr>
            <a:spLocks noGrp="1"/>
          </p:cNvSpPr>
          <p:nvPr>
            <p:ph type="body" sz="quarter" idx="14"/>
          </p:nvPr>
        </p:nvSpPr>
        <p:spPr>
          <a:xfrm>
            <a:off x="496523" y="1831448"/>
            <a:ext cx="10698080" cy="2988673"/>
          </a:xfrm>
        </p:spPr>
        <p:txBody>
          <a:bodyPr vert="horz" lIns="0" tIns="0" rIns="0" bIns="0" rtlCol="0" anchor="t">
            <a:noAutofit/>
          </a:bodyPr>
          <a:lstStyle/>
          <a:p>
            <a:pPr marL="685165" lvl="2" indent="-227965" algn="just">
              <a:buNone/>
            </a:pPr>
            <a:r>
              <a:rPr lang="en-US" dirty="0">
                <a:solidFill>
                  <a:schemeClr val="tx1"/>
                </a:solidFill>
                <a:latin typeface="Franklin Gothic Book"/>
              </a:rPr>
              <a:t>We identified challenges that could hinder effective data usage and result in data inconsistencies:</a:t>
            </a:r>
            <a:endParaRPr lang="en-US" dirty="0">
              <a:solidFill>
                <a:schemeClr val="tx1"/>
              </a:solidFill>
            </a:endParaRPr>
          </a:p>
          <a:p>
            <a:pPr marL="685165" lvl="2" indent="-227965" algn="just">
              <a:buClr>
                <a:srgbClr val="555960"/>
              </a:buClr>
              <a:buNone/>
            </a:pPr>
            <a:endParaRPr lang="en-US" dirty="0">
              <a:solidFill>
                <a:schemeClr val="tx1"/>
              </a:solidFill>
            </a:endParaRPr>
          </a:p>
          <a:p>
            <a:pPr marL="685165" indent="-227965" algn="just">
              <a:buFont typeface="Arial" charset="2"/>
              <a:buChar char="•"/>
            </a:pPr>
            <a:r>
              <a:rPr lang="en-US" b="1" dirty="0">
                <a:solidFill>
                  <a:schemeClr val="tx1"/>
                </a:solidFill>
                <a:latin typeface="Franklin Gothic Book"/>
              </a:rPr>
              <a:t>Schema inconsistencies in BSTI tables:</a:t>
            </a:r>
            <a:r>
              <a:rPr lang="en-US" dirty="0">
                <a:solidFill>
                  <a:schemeClr val="tx1"/>
                </a:solidFill>
                <a:latin typeface="Franklin Gothic Book"/>
              </a:rPr>
              <a:t> New columns were added each year, causing difficulties in merging multi-year data. Future schema changes should be carefully evaluated and governed.</a:t>
            </a:r>
          </a:p>
          <a:p>
            <a:pPr marL="685165" indent="-227965" algn="just">
              <a:buFont typeface="Arial" charset="2"/>
              <a:buChar char="•"/>
            </a:pPr>
            <a:endParaRPr lang="en-US" dirty="0">
              <a:solidFill>
                <a:schemeClr val="tx1"/>
              </a:solidFill>
              <a:latin typeface="Franklin Gothic Book"/>
            </a:endParaRPr>
          </a:p>
          <a:p>
            <a:pPr marL="685165" indent="-227965" algn="just">
              <a:buFont typeface="Arial" charset="2"/>
              <a:buChar char="•"/>
            </a:pPr>
            <a:r>
              <a:rPr lang="en-US" b="1" dirty="0">
                <a:solidFill>
                  <a:schemeClr val="tx1"/>
                </a:solidFill>
                <a:latin typeface="Franklin Gothic Book"/>
              </a:rPr>
              <a:t>Inconsistent field naming conventions:</a:t>
            </a:r>
            <a:r>
              <a:rPr lang="en-US" dirty="0">
                <a:solidFill>
                  <a:schemeClr val="tx1"/>
                </a:solidFill>
                <a:latin typeface="Franklin Gothic Book"/>
              </a:rPr>
              <a:t> Similar fields were labeled differently across tables (e.g., </a:t>
            </a:r>
            <a:r>
              <a:rPr lang="en-US" dirty="0" err="1">
                <a:solidFill>
                  <a:schemeClr val="tx1"/>
                </a:solidFill>
                <a:latin typeface="Franklin Gothic Book"/>
              </a:rPr>
              <a:t>prod_code</a:t>
            </a:r>
            <a:r>
              <a:rPr lang="en-US" dirty="0">
                <a:solidFill>
                  <a:schemeClr val="tx1"/>
                </a:solidFill>
                <a:latin typeface="Franklin Gothic Book"/>
              </a:rPr>
              <a:t> vs. </a:t>
            </a:r>
            <a:r>
              <a:rPr lang="en-US" dirty="0" err="1">
                <a:solidFill>
                  <a:schemeClr val="tx1"/>
                </a:solidFill>
                <a:latin typeface="Franklin Gothic Book"/>
              </a:rPr>
              <a:t>prd_cd</a:t>
            </a:r>
            <a:r>
              <a:rPr lang="en-US" dirty="0">
                <a:solidFill>
                  <a:schemeClr val="tx1"/>
                </a:solidFill>
                <a:latin typeface="Franklin Gothic Book"/>
              </a:rPr>
              <a:t>), leading to confusion and extra effort during data integration. </a:t>
            </a:r>
          </a:p>
          <a:p>
            <a:pPr marL="685165" indent="-227965" algn="just">
              <a:buFont typeface="Arial" charset="2"/>
              <a:buChar char="•"/>
            </a:pPr>
            <a:endParaRPr lang="en-US" dirty="0">
              <a:solidFill>
                <a:schemeClr val="tx1"/>
              </a:solidFill>
              <a:latin typeface="Franklin Gothic Book"/>
            </a:endParaRPr>
          </a:p>
          <a:p>
            <a:pPr marL="685165" indent="-227965" algn="just">
              <a:buFont typeface="Arial" charset="2"/>
              <a:buChar char="•"/>
            </a:pPr>
            <a:r>
              <a:rPr lang="en-US" b="1" dirty="0">
                <a:solidFill>
                  <a:schemeClr val="tx1"/>
                </a:solidFill>
                <a:latin typeface="Franklin Gothic Book"/>
              </a:rPr>
              <a:t>Lack of data dictionary:</a:t>
            </a:r>
            <a:r>
              <a:rPr lang="en-US" dirty="0">
                <a:solidFill>
                  <a:schemeClr val="tx1"/>
                </a:solidFill>
                <a:latin typeface="Franklin Gothic Book"/>
              </a:rPr>
              <a:t> The absence of a data dictionary made it difficult to understand field definitions. Establishing and maintaining it is crucial for ensuring data transparency and onboarding efficiency.</a:t>
            </a:r>
          </a:p>
        </p:txBody>
      </p:sp>
      <p:sp>
        <p:nvSpPr>
          <p:cNvPr id="5" name="Date Placeholder 4">
            <a:extLst>
              <a:ext uri="{FF2B5EF4-FFF2-40B4-BE49-F238E27FC236}">
                <a16:creationId xmlns:a16="http://schemas.microsoft.com/office/drawing/2014/main" id="{2287A4BD-9F5C-F42B-A3E8-FFFEAE83EA03}"/>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73774D06-7916-1FA9-E6A2-6B099336949C}"/>
              </a:ext>
            </a:extLst>
          </p:cNvPr>
          <p:cNvSpPr>
            <a:spLocks noGrp="1"/>
          </p:cNvSpPr>
          <p:nvPr>
            <p:ph type="sldNum" sz="quarter" idx="12"/>
          </p:nvPr>
        </p:nvSpPr>
        <p:spPr/>
        <p:txBody>
          <a:bodyPr/>
          <a:lstStyle/>
          <a:p>
            <a:fld id="{8A7A6979-0714-4377-B894-6BE4C2D6E202}" type="slidenum">
              <a:rPr lang="en-US" smtClean="0"/>
              <a:pPr/>
              <a:t>20</a:t>
            </a:fld>
            <a:endParaRPr lang="en-US"/>
          </a:p>
        </p:txBody>
      </p:sp>
    </p:spTree>
    <p:extLst>
      <p:ext uri="{BB962C8B-B14F-4D97-AF65-F5344CB8AC3E}">
        <p14:creationId xmlns:p14="http://schemas.microsoft.com/office/powerpoint/2010/main" val="555953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54AB-EEF8-CE1E-82E5-361854E38211}"/>
              </a:ext>
            </a:extLst>
          </p:cNvPr>
          <p:cNvSpPr>
            <a:spLocks noGrp="1"/>
          </p:cNvSpPr>
          <p:nvPr>
            <p:ph type="ctrTitle"/>
          </p:nvPr>
        </p:nvSpPr>
        <p:spPr/>
        <p:txBody>
          <a:bodyPr/>
          <a:lstStyle/>
          <a:p>
            <a:r>
              <a:rPr lang="en-US" dirty="0">
                <a:latin typeface="Franklin Gothic Book"/>
              </a:rPr>
              <a:t>Data Governance Policies</a:t>
            </a:r>
          </a:p>
        </p:txBody>
      </p:sp>
      <p:sp>
        <p:nvSpPr>
          <p:cNvPr id="3" name="Subtitle 2">
            <a:extLst>
              <a:ext uri="{FF2B5EF4-FFF2-40B4-BE49-F238E27FC236}">
                <a16:creationId xmlns:a16="http://schemas.microsoft.com/office/drawing/2014/main" id="{69FFCE72-2031-5B60-8CC5-1F306353655E}"/>
              </a:ext>
            </a:extLst>
          </p:cNvPr>
          <p:cNvSpPr>
            <a:spLocks noGrp="1"/>
          </p:cNvSpPr>
          <p:nvPr>
            <p:ph type="subTitle" idx="1"/>
          </p:nvPr>
        </p:nvSpPr>
        <p:spPr>
          <a:xfrm>
            <a:off x="214926" y="1344497"/>
            <a:ext cx="7988983" cy="307777"/>
          </a:xfrm>
        </p:spPr>
        <p:txBody>
          <a:bodyPr/>
          <a:lstStyle/>
          <a:p>
            <a:r>
              <a:rPr lang="en-US" sz="2000" dirty="0">
                <a:solidFill>
                  <a:schemeClr val="tx1"/>
                </a:solidFill>
                <a:latin typeface="+mj-lt"/>
              </a:rPr>
              <a:t>Usability and Integrity</a:t>
            </a:r>
          </a:p>
        </p:txBody>
      </p:sp>
      <p:sp>
        <p:nvSpPr>
          <p:cNvPr id="4" name="Text Placeholder 3">
            <a:extLst>
              <a:ext uri="{FF2B5EF4-FFF2-40B4-BE49-F238E27FC236}">
                <a16:creationId xmlns:a16="http://schemas.microsoft.com/office/drawing/2014/main" id="{18E73D17-0009-1662-9674-A43E1470A5B9}"/>
              </a:ext>
            </a:extLst>
          </p:cNvPr>
          <p:cNvSpPr>
            <a:spLocks noGrp="1"/>
          </p:cNvSpPr>
          <p:nvPr>
            <p:ph type="body" sz="quarter" idx="14"/>
          </p:nvPr>
        </p:nvSpPr>
        <p:spPr>
          <a:xfrm>
            <a:off x="519968" y="1849033"/>
            <a:ext cx="10451163" cy="4137534"/>
          </a:xfrm>
        </p:spPr>
        <p:txBody>
          <a:bodyPr vert="horz" lIns="0" tIns="0" rIns="0" bIns="0" rtlCol="0" anchor="t">
            <a:normAutofit/>
          </a:bodyPr>
          <a:lstStyle/>
          <a:p>
            <a:pPr marL="685165" lvl="2" indent="-227965" algn="just">
              <a:buNone/>
            </a:pPr>
            <a:r>
              <a:rPr lang="en-US" dirty="0">
                <a:solidFill>
                  <a:schemeClr val="tx1"/>
                </a:solidFill>
                <a:latin typeface="Franklin Gothic Book"/>
              </a:rPr>
              <a:t>To address these issues and improve consistency, we recommend the following:</a:t>
            </a:r>
            <a:endParaRPr lang="en-US" dirty="0">
              <a:solidFill>
                <a:schemeClr val="tx1"/>
              </a:solidFill>
            </a:endParaRPr>
          </a:p>
          <a:p>
            <a:pPr marL="685165" lvl="2" indent="-227965" algn="just">
              <a:buNone/>
            </a:pPr>
            <a:endParaRPr lang="en-US" dirty="0">
              <a:solidFill>
                <a:schemeClr val="tx1"/>
              </a:solidFill>
              <a:latin typeface="Franklin Gothic Book"/>
            </a:endParaRPr>
          </a:p>
          <a:p>
            <a:pPr marL="685165" lvl="2" indent="-227965" algn="just">
              <a:buClr>
                <a:srgbClr val="555960"/>
              </a:buClr>
              <a:buFont typeface="Arial,Sans-Serif"/>
              <a:buChar char="•"/>
            </a:pPr>
            <a:r>
              <a:rPr lang="en-US" b="1" dirty="0">
                <a:solidFill>
                  <a:schemeClr val="tx1"/>
                </a:solidFill>
                <a:latin typeface="Franklin Gothic Book"/>
              </a:rPr>
              <a:t>Establish a Data Standardization Document:</a:t>
            </a:r>
            <a:r>
              <a:rPr lang="en-US" dirty="0">
                <a:solidFill>
                  <a:schemeClr val="tx1"/>
                </a:solidFill>
                <a:latin typeface="Franklin Gothic Book"/>
              </a:rPr>
              <a:t> </a:t>
            </a:r>
            <a:endParaRPr lang="en-US" dirty="0">
              <a:solidFill>
                <a:schemeClr val="tx1"/>
              </a:solidFill>
            </a:endParaRPr>
          </a:p>
          <a:p>
            <a:pPr marL="913765" lvl="3" indent="-227965" algn="just">
              <a:buClr>
                <a:srgbClr val="555960"/>
              </a:buClr>
            </a:pPr>
            <a:r>
              <a:rPr lang="en-US" dirty="0">
                <a:solidFill>
                  <a:schemeClr val="tx1"/>
                </a:solidFill>
                <a:latin typeface="Franklin Gothic Book"/>
              </a:rPr>
              <a:t>Defines consistent naming conventions, data formats, and schema design across all systems</a:t>
            </a:r>
          </a:p>
          <a:p>
            <a:pPr marL="913765" lvl="3" indent="-227965" algn="just">
              <a:buFont typeface="Arial"/>
              <a:buChar char="•"/>
            </a:pPr>
            <a:r>
              <a:rPr lang="en-US" dirty="0">
                <a:solidFill>
                  <a:schemeClr val="tx1"/>
                </a:solidFill>
                <a:latin typeface="Franklin Gothic Book"/>
              </a:rPr>
              <a:t>Outlines rules for handling nulls, units of measurement, and datatype consistency</a:t>
            </a:r>
          </a:p>
          <a:p>
            <a:pPr marL="913765" lvl="3" indent="-227965" algn="just">
              <a:buFont typeface="Arial"/>
              <a:buChar char="•"/>
            </a:pPr>
            <a:r>
              <a:rPr lang="en-US" dirty="0">
                <a:solidFill>
                  <a:schemeClr val="tx1"/>
                </a:solidFill>
                <a:latin typeface="Franklin Gothic Book"/>
              </a:rPr>
              <a:t>Prevents ad hoc schema changes by enforcing version control and review processes</a:t>
            </a:r>
          </a:p>
          <a:p>
            <a:pPr marL="913765" lvl="3" indent="-227965" algn="just">
              <a:buClr>
                <a:srgbClr val="555960"/>
              </a:buClr>
              <a:buFont typeface="Arial"/>
              <a:buChar char="•"/>
            </a:pPr>
            <a:endParaRPr lang="en-US" dirty="0">
              <a:solidFill>
                <a:schemeClr val="tx1"/>
              </a:solidFill>
              <a:latin typeface="Franklin Gothic Book"/>
            </a:endParaRPr>
          </a:p>
          <a:p>
            <a:pPr marL="685165" lvl="2" indent="-227965" algn="just">
              <a:buClr>
                <a:srgbClr val="555960"/>
              </a:buClr>
              <a:buFont typeface="Arial,Sans-Serif"/>
              <a:buChar char="•"/>
            </a:pPr>
            <a:r>
              <a:rPr lang="en-US" b="1" dirty="0">
                <a:solidFill>
                  <a:schemeClr val="tx1"/>
                </a:solidFill>
                <a:latin typeface="Franklin Gothic Book"/>
              </a:rPr>
              <a:t>Develop and Maintain a Data Dictionary:</a:t>
            </a:r>
            <a:r>
              <a:rPr lang="en-US" dirty="0">
                <a:solidFill>
                  <a:schemeClr val="tx1"/>
                </a:solidFill>
                <a:latin typeface="Franklin Gothic Book"/>
              </a:rPr>
              <a:t> </a:t>
            </a:r>
            <a:endParaRPr lang="en-US" dirty="0">
              <a:solidFill>
                <a:schemeClr val="tx1"/>
              </a:solidFill>
            </a:endParaRPr>
          </a:p>
          <a:p>
            <a:pPr marL="913759" lvl="3" indent="-227965" algn="just">
              <a:buClr>
                <a:srgbClr val="555960"/>
              </a:buClr>
              <a:buFont typeface="Arial,Sans-Serif"/>
              <a:buChar char="•"/>
            </a:pPr>
            <a:r>
              <a:rPr lang="en-US" dirty="0">
                <a:solidFill>
                  <a:schemeClr val="tx1"/>
                </a:solidFill>
                <a:latin typeface="Franklin Gothic Book"/>
              </a:rPr>
              <a:t>Serves as a centralized repository for all data fields, including definitions and data types</a:t>
            </a:r>
          </a:p>
          <a:p>
            <a:pPr marL="913765" lvl="3" indent="-227965" algn="just">
              <a:buFont typeface="Arial"/>
              <a:buChar char="•"/>
            </a:pPr>
            <a:r>
              <a:rPr lang="en-US" dirty="0">
                <a:solidFill>
                  <a:schemeClr val="tx1"/>
                </a:solidFill>
                <a:latin typeface="Franklin Gothic Book"/>
              </a:rPr>
              <a:t>Documents allowed values, field-level business rules, and table relationships</a:t>
            </a:r>
          </a:p>
          <a:p>
            <a:pPr marL="913765" lvl="3" indent="-227965" algn="just">
              <a:buFont typeface="Arial"/>
              <a:buChar char="•"/>
            </a:pPr>
            <a:r>
              <a:rPr lang="en-US" dirty="0">
                <a:solidFill>
                  <a:schemeClr val="tx1"/>
                </a:solidFill>
                <a:latin typeface="Franklin Gothic Book"/>
              </a:rPr>
              <a:t>Enhances data transparency, onboarding efficiency, and communication between teams</a:t>
            </a:r>
          </a:p>
          <a:p>
            <a:pPr marL="913765" lvl="3" indent="-227965" algn="just">
              <a:buClr>
                <a:srgbClr val="555960"/>
              </a:buClr>
              <a:buFont typeface="Arial,Sans-Serif"/>
              <a:buChar char="•"/>
            </a:pPr>
            <a:endParaRPr lang="en-US" dirty="0">
              <a:solidFill>
                <a:schemeClr val="tx1"/>
              </a:solidFill>
            </a:endParaRPr>
          </a:p>
          <a:p>
            <a:pPr marL="514350" lvl="2" indent="-285750" algn="just">
              <a:buClr>
                <a:srgbClr val="555960"/>
              </a:buClr>
              <a:buFont typeface="Arial"/>
              <a:buChar char="•"/>
            </a:pPr>
            <a:endParaRPr lang="en-US" dirty="0"/>
          </a:p>
        </p:txBody>
      </p:sp>
      <p:sp>
        <p:nvSpPr>
          <p:cNvPr id="5" name="Date Placeholder 4">
            <a:extLst>
              <a:ext uri="{FF2B5EF4-FFF2-40B4-BE49-F238E27FC236}">
                <a16:creationId xmlns:a16="http://schemas.microsoft.com/office/drawing/2014/main" id="{266DD3BC-7918-BF18-451F-469BB0DA4295}"/>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C6B39C57-A7B3-5A1F-B12F-26FD8D571C9B}"/>
              </a:ext>
            </a:extLst>
          </p:cNvPr>
          <p:cNvSpPr>
            <a:spLocks noGrp="1"/>
          </p:cNvSpPr>
          <p:nvPr>
            <p:ph type="sldNum" sz="quarter" idx="12"/>
          </p:nvPr>
        </p:nvSpPr>
        <p:spPr/>
        <p:txBody>
          <a:bodyPr/>
          <a:lstStyle/>
          <a:p>
            <a:fld id="{8A7A6979-0714-4377-B894-6BE4C2D6E202}" type="slidenum">
              <a:rPr lang="en-US" smtClean="0"/>
              <a:pPr/>
              <a:t>21</a:t>
            </a:fld>
            <a:endParaRPr lang="en-US"/>
          </a:p>
        </p:txBody>
      </p:sp>
    </p:spTree>
    <p:extLst>
      <p:ext uri="{BB962C8B-B14F-4D97-AF65-F5344CB8AC3E}">
        <p14:creationId xmlns:p14="http://schemas.microsoft.com/office/powerpoint/2010/main" val="1735955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84015-CA88-048C-B95E-02028FF37BA7}"/>
            </a:ext>
          </a:extLst>
        </p:cNvPr>
        <p:cNvGrpSpPr/>
        <p:nvPr/>
      </p:nvGrpSpPr>
      <p:grpSpPr>
        <a:xfrm>
          <a:off x="0" y="0"/>
          <a:ext cx="0" cy="0"/>
          <a:chOff x="0" y="0"/>
          <a:chExt cx="0" cy="0"/>
        </a:xfrm>
      </p:grpSpPr>
      <p:sp>
        <p:nvSpPr>
          <p:cNvPr id="92" name="Freeform 4">
            <a:extLst>
              <a:ext uri="{FF2B5EF4-FFF2-40B4-BE49-F238E27FC236}">
                <a16:creationId xmlns:a16="http://schemas.microsoft.com/office/drawing/2014/main" id="{4EC7A481-B47F-65B5-877C-D5420B17EB8A}"/>
              </a:ext>
            </a:extLst>
          </p:cNvPr>
          <p:cNvSpPr/>
          <p:nvPr/>
        </p:nvSpPr>
        <p:spPr>
          <a:xfrm flipH="1">
            <a:off x="1759300" y="2415641"/>
            <a:ext cx="3812009" cy="2048955"/>
          </a:xfrm>
          <a:custGeom>
            <a:avLst/>
            <a:gdLst/>
            <a:ahLst/>
            <a:cxnLst/>
            <a:rect l="l" t="t" r="r" b="b"/>
            <a:pathLst>
              <a:path w="5718014" h="3073433">
                <a:moveTo>
                  <a:pt x="5718014" y="0"/>
                </a:moveTo>
                <a:lnTo>
                  <a:pt x="0" y="0"/>
                </a:lnTo>
                <a:lnTo>
                  <a:pt x="0" y="3073433"/>
                </a:lnTo>
                <a:lnTo>
                  <a:pt x="5718014" y="3073433"/>
                </a:lnTo>
                <a:lnTo>
                  <a:pt x="5718014"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87" name="Freeform 2">
            <a:extLst>
              <a:ext uri="{FF2B5EF4-FFF2-40B4-BE49-F238E27FC236}">
                <a16:creationId xmlns:a16="http://schemas.microsoft.com/office/drawing/2014/main" id="{F9D90852-FF14-4071-27DE-ABD6B50D2BC5}"/>
              </a:ext>
            </a:extLst>
          </p:cNvPr>
          <p:cNvSpPr/>
          <p:nvPr/>
        </p:nvSpPr>
        <p:spPr>
          <a:xfrm>
            <a:off x="0" y="914400"/>
            <a:ext cx="12192000" cy="5943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txBody>
          <a:bodyPr/>
          <a:lstStyle/>
          <a:p>
            <a:endParaRPr lang="en-US" sz="1200"/>
          </a:p>
        </p:txBody>
      </p:sp>
      <p:sp>
        <p:nvSpPr>
          <p:cNvPr id="2" name="Title 1">
            <a:extLst>
              <a:ext uri="{FF2B5EF4-FFF2-40B4-BE49-F238E27FC236}">
                <a16:creationId xmlns:a16="http://schemas.microsoft.com/office/drawing/2014/main" id="{FF07EC5A-6CDA-93BF-F0D1-CFB4C4E18173}"/>
              </a:ext>
            </a:extLst>
          </p:cNvPr>
          <p:cNvSpPr>
            <a:spLocks noGrp="1"/>
          </p:cNvSpPr>
          <p:nvPr>
            <p:ph type="ctrTitle"/>
          </p:nvPr>
        </p:nvSpPr>
        <p:spPr/>
        <p:txBody>
          <a:bodyPr/>
          <a:lstStyle/>
          <a:p>
            <a:r>
              <a:rPr lang="en-US" dirty="0">
                <a:latin typeface="Franklin Gothic Book"/>
              </a:rPr>
              <a:t>Final Takeaways and Strategic Recommendations</a:t>
            </a:r>
          </a:p>
        </p:txBody>
      </p:sp>
      <p:sp>
        <p:nvSpPr>
          <p:cNvPr id="5" name="Date Placeholder 4">
            <a:extLst>
              <a:ext uri="{FF2B5EF4-FFF2-40B4-BE49-F238E27FC236}">
                <a16:creationId xmlns:a16="http://schemas.microsoft.com/office/drawing/2014/main" id="{8CE25539-4AC0-6356-131C-3A74F0B74DE7}"/>
              </a:ext>
            </a:extLst>
          </p:cNvPr>
          <p:cNvSpPr>
            <a:spLocks noGrp="1"/>
          </p:cNvSpPr>
          <p:nvPr>
            <p:ph type="dt" sz="half" idx="10"/>
          </p:nvPr>
        </p:nvSpPr>
        <p:spPr/>
        <p:txBody>
          <a:bodyPr/>
          <a:lstStyle/>
          <a:p>
            <a:fld id="{D47A9A36-4EB0-BF46-AE48-7CDA251B954B}" type="datetime1">
              <a:rPr lang="en-US" smtClean="0">
                <a:latin typeface="+mn-lt"/>
              </a:rPr>
              <a:t>3/27/2025</a:t>
            </a:fld>
            <a:endParaRPr lang="en-US">
              <a:latin typeface="+mn-lt"/>
            </a:endParaRPr>
          </a:p>
        </p:txBody>
      </p:sp>
      <p:sp>
        <p:nvSpPr>
          <p:cNvPr id="6" name="Slide Number Placeholder 5">
            <a:extLst>
              <a:ext uri="{FF2B5EF4-FFF2-40B4-BE49-F238E27FC236}">
                <a16:creationId xmlns:a16="http://schemas.microsoft.com/office/drawing/2014/main" id="{00681C9F-EBC7-B0B2-E78F-29FAFF171744}"/>
              </a:ext>
            </a:extLst>
          </p:cNvPr>
          <p:cNvSpPr>
            <a:spLocks noGrp="1"/>
          </p:cNvSpPr>
          <p:nvPr>
            <p:ph type="sldNum" sz="quarter" idx="12"/>
          </p:nvPr>
        </p:nvSpPr>
        <p:spPr/>
        <p:txBody>
          <a:bodyPr/>
          <a:lstStyle/>
          <a:p>
            <a:fld id="{8A7A6979-0714-4377-B894-6BE4C2D6E202}" type="slidenum">
              <a:rPr lang="en-US" smtClean="0">
                <a:latin typeface="+mn-lt"/>
              </a:rPr>
              <a:pPr/>
              <a:t>22</a:t>
            </a:fld>
            <a:endParaRPr lang="en-US">
              <a:latin typeface="+mn-lt"/>
            </a:endParaRPr>
          </a:p>
        </p:txBody>
      </p:sp>
      <p:grpSp>
        <p:nvGrpSpPr>
          <p:cNvPr id="43" name="Group 5">
            <a:extLst>
              <a:ext uri="{FF2B5EF4-FFF2-40B4-BE49-F238E27FC236}">
                <a16:creationId xmlns:a16="http://schemas.microsoft.com/office/drawing/2014/main" id="{0DDFBCE6-BFB9-05E6-99CF-65CD36F72228}"/>
              </a:ext>
            </a:extLst>
          </p:cNvPr>
          <p:cNvGrpSpPr/>
          <p:nvPr/>
        </p:nvGrpSpPr>
        <p:grpSpPr>
          <a:xfrm>
            <a:off x="1229944" y="1846977"/>
            <a:ext cx="4242759" cy="1593142"/>
            <a:chOff x="0" y="-38100"/>
            <a:chExt cx="1676152" cy="629389"/>
          </a:xfrm>
        </p:grpSpPr>
        <p:sp>
          <p:nvSpPr>
            <p:cNvPr id="44" name="Freeform 6">
              <a:extLst>
                <a:ext uri="{FF2B5EF4-FFF2-40B4-BE49-F238E27FC236}">
                  <a16:creationId xmlns:a16="http://schemas.microsoft.com/office/drawing/2014/main" id="{C8B11954-FBA1-CAF7-486F-45ED38F024E9}"/>
                </a:ext>
              </a:extLst>
            </p:cNvPr>
            <p:cNvSpPr/>
            <p:nvPr/>
          </p:nvSpPr>
          <p:spPr>
            <a:xfrm>
              <a:off x="0" y="0"/>
              <a:ext cx="1676152" cy="591289"/>
            </a:xfrm>
            <a:custGeom>
              <a:avLst/>
              <a:gdLst/>
              <a:ahLst/>
              <a:cxnLst/>
              <a:rect l="l" t="t" r="r" b="b"/>
              <a:pathLst>
                <a:path w="1505979" h="591289">
                  <a:moveTo>
                    <a:pt x="44680" y="0"/>
                  </a:moveTo>
                  <a:lnTo>
                    <a:pt x="1461299" y="0"/>
                  </a:lnTo>
                  <a:cubicBezTo>
                    <a:pt x="1473149" y="0"/>
                    <a:pt x="1484513" y="4707"/>
                    <a:pt x="1492892" y="13087"/>
                  </a:cubicBezTo>
                  <a:cubicBezTo>
                    <a:pt x="1501272" y="21466"/>
                    <a:pt x="1505979" y="32830"/>
                    <a:pt x="1505979" y="44680"/>
                  </a:cubicBezTo>
                  <a:lnTo>
                    <a:pt x="1505979" y="546609"/>
                  </a:lnTo>
                  <a:cubicBezTo>
                    <a:pt x="1505979" y="558459"/>
                    <a:pt x="1501272" y="569823"/>
                    <a:pt x="1492892" y="578202"/>
                  </a:cubicBezTo>
                  <a:cubicBezTo>
                    <a:pt x="1484513" y="586582"/>
                    <a:pt x="1473149" y="591289"/>
                    <a:pt x="1461299" y="591289"/>
                  </a:cubicBezTo>
                  <a:lnTo>
                    <a:pt x="44680" y="591289"/>
                  </a:lnTo>
                  <a:cubicBezTo>
                    <a:pt x="32830" y="591289"/>
                    <a:pt x="21466" y="586582"/>
                    <a:pt x="13087" y="578202"/>
                  </a:cubicBezTo>
                  <a:cubicBezTo>
                    <a:pt x="4707" y="569823"/>
                    <a:pt x="0" y="558459"/>
                    <a:pt x="0" y="546609"/>
                  </a:cubicBezTo>
                  <a:lnTo>
                    <a:pt x="0" y="44680"/>
                  </a:lnTo>
                  <a:cubicBezTo>
                    <a:pt x="0" y="32830"/>
                    <a:pt x="4707" y="21466"/>
                    <a:pt x="13087" y="13087"/>
                  </a:cubicBezTo>
                  <a:cubicBezTo>
                    <a:pt x="21466" y="4707"/>
                    <a:pt x="32830" y="0"/>
                    <a:pt x="44680" y="0"/>
                  </a:cubicBezTo>
                  <a:close/>
                </a:path>
              </a:pathLst>
            </a:custGeom>
            <a:solidFill>
              <a:srgbClr val="FFFFFF"/>
            </a:solidFill>
            <a:ln cap="rnd">
              <a:noFill/>
              <a:prstDash val="solid"/>
              <a:round/>
            </a:ln>
          </p:spPr>
          <p:txBody>
            <a:bodyPr/>
            <a:lstStyle/>
            <a:p>
              <a:endParaRPr lang="en-US" sz="1200"/>
            </a:p>
          </p:txBody>
        </p:sp>
        <p:sp>
          <p:nvSpPr>
            <p:cNvPr id="45" name="TextBox 7">
              <a:extLst>
                <a:ext uri="{FF2B5EF4-FFF2-40B4-BE49-F238E27FC236}">
                  <a16:creationId xmlns:a16="http://schemas.microsoft.com/office/drawing/2014/main" id="{589E5DE8-472A-7567-57ED-EEC2DB2ABBBB}"/>
                </a:ext>
              </a:extLst>
            </p:cNvPr>
            <p:cNvSpPr txBox="1"/>
            <p:nvPr/>
          </p:nvSpPr>
          <p:spPr>
            <a:xfrm>
              <a:off x="0" y="-38100"/>
              <a:ext cx="1505979" cy="629389"/>
            </a:xfrm>
            <a:prstGeom prst="rect">
              <a:avLst/>
            </a:prstGeom>
          </p:spPr>
          <p:txBody>
            <a:bodyPr lIns="33867" tIns="33867" rIns="33867" bIns="33867" rtlCol="0" anchor="ctr"/>
            <a:lstStyle/>
            <a:p>
              <a:pPr algn="ctr">
                <a:lnSpc>
                  <a:spcPts val="1599"/>
                </a:lnSpc>
              </a:pPr>
              <a:endParaRPr sz="1200"/>
            </a:p>
          </p:txBody>
        </p:sp>
      </p:grpSp>
      <p:sp>
        <p:nvSpPr>
          <p:cNvPr id="47" name="Freeform 9">
            <a:extLst>
              <a:ext uri="{FF2B5EF4-FFF2-40B4-BE49-F238E27FC236}">
                <a16:creationId xmlns:a16="http://schemas.microsoft.com/office/drawing/2014/main" id="{C4B6A7D9-A5F5-77D0-952C-4D5F90F1CE88}"/>
              </a:ext>
            </a:extLst>
          </p:cNvPr>
          <p:cNvSpPr/>
          <p:nvPr/>
        </p:nvSpPr>
        <p:spPr>
          <a:xfrm>
            <a:off x="592117" y="2109200"/>
            <a:ext cx="1157467" cy="1157365"/>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A7377"/>
          </a:solidFill>
        </p:spPr>
        <p:txBody>
          <a:bodyPr/>
          <a:lstStyle/>
          <a:p>
            <a:endParaRPr lang="en-US" sz="1200"/>
          </a:p>
        </p:txBody>
      </p:sp>
      <p:sp>
        <p:nvSpPr>
          <p:cNvPr id="49" name="Freeform 11">
            <a:extLst>
              <a:ext uri="{FF2B5EF4-FFF2-40B4-BE49-F238E27FC236}">
                <a16:creationId xmlns:a16="http://schemas.microsoft.com/office/drawing/2014/main" id="{98649427-AA5F-6175-6070-D888CA218837}"/>
              </a:ext>
            </a:extLst>
          </p:cNvPr>
          <p:cNvSpPr/>
          <p:nvPr/>
        </p:nvSpPr>
        <p:spPr>
          <a:xfrm>
            <a:off x="671351" y="2188433"/>
            <a:ext cx="998999" cy="998999"/>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txBody>
          <a:bodyPr/>
          <a:lstStyle/>
          <a:p>
            <a:endParaRPr lang="en-US" sz="1200"/>
          </a:p>
        </p:txBody>
      </p:sp>
      <p:grpSp>
        <p:nvGrpSpPr>
          <p:cNvPr id="51" name="Group 13">
            <a:extLst>
              <a:ext uri="{FF2B5EF4-FFF2-40B4-BE49-F238E27FC236}">
                <a16:creationId xmlns:a16="http://schemas.microsoft.com/office/drawing/2014/main" id="{189F4C7F-A524-9CDF-E704-8E74D5586809}"/>
              </a:ext>
            </a:extLst>
          </p:cNvPr>
          <p:cNvGrpSpPr/>
          <p:nvPr/>
        </p:nvGrpSpPr>
        <p:grpSpPr>
          <a:xfrm>
            <a:off x="6513773" y="1846977"/>
            <a:ext cx="4853078" cy="1593142"/>
            <a:chOff x="0" y="-38100"/>
            <a:chExt cx="1757960" cy="629389"/>
          </a:xfrm>
        </p:grpSpPr>
        <p:sp>
          <p:nvSpPr>
            <p:cNvPr id="52" name="Freeform 14">
              <a:extLst>
                <a:ext uri="{FF2B5EF4-FFF2-40B4-BE49-F238E27FC236}">
                  <a16:creationId xmlns:a16="http://schemas.microsoft.com/office/drawing/2014/main" id="{B8D665A1-09B9-FDC5-F34B-B2CE4996131D}"/>
                </a:ext>
              </a:extLst>
            </p:cNvPr>
            <p:cNvSpPr/>
            <p:nvPr/>
          </p:nvSpPr>
          <p:spPr>
            <a:xfrm>
              <a:off x="0" y="0"/>
              <a:ext cx="1757960" cy="591289"/>
            </a:xfrm>
            <a:custGeom>
              <a:avLst/>
              <a:gdLst/>
              <a:ahLst/>
              <a:cxnLst/>
              <a:rect l="l" t="t" r="r" b="b"/>
              <a:pathLst>
                <a:path w="1505979" h="591289">
                  <a:moveTo>
                    <a:pt x="44680" y="0"/>
                  </a:moveTo>
                  <a:lnTo>
                    <a:pt x="1461299" y="0"/>
                  </a:lnTo>
                  <a:cubicBezTo>
                    <a:pt x="1473149" y="0"/>
                    <a:pt x="1484513" y="4707"/>
                    <a:pt x="1492892" y="13087"/>
                  </a:cubicBezTo>
                  <a:cubicBezTo>
                    <a:pt x="1501272" y="21466"/>
                    <a:pt x="1505979" y="32830"/>
                    <a:pt x="1505979" y="44680"/>
                  </a:cubicBezTo>
                  <a:lnTo>
                    <a:pt x="1505979" y="546609"/>
                  </a:lnTo>
                  <a:cubicBezTo>
                    <a:pt x="1505979" y="558459"/>
                    <a:pt x="1501272" y="569823"/>
                    <a:pt x="1492892" y="578202"/>
                  </a:cubicBezTo>
                  <a:cubicBezTo>
                    <a:pt x="1484513" y="586582"/>
                    <a:pt x="1473149" y="591289"/>
                    <a:pt x="1461299" y="591289"/>
                  </a:cubicBezTo>
                  <a:lnTo>
                    <a:pt x="44680" y="591289"/>
                  </a:lnTo>
                  <a:cubicBezTo>
                    <a:pt x="32830" y="591289"/>
                    <a:pt x="21466" y="586582"/>
                    <a:pt x="13087" y="578202"/>
                  </a:cubicBezTo>
                  <a:cubicBezTo>
                    <a:pt x="4707" y="569823"/>
                    <a:pt x="0" y="558459"/>
                    <a:pt x="0" y="546609"/>
                  </a:cubicBezTo>
                  <a:lnTo>
                    <a:pt x="0" y="44680"/>
                  </a:lnTo>
                  <a:cubicBezTo>
                    <a:pt x="0" y="32830"/>
                    <a:pt x="4707" y="21466"/>
                    <a:pt x="13087" y="13087"/>
                  </a:cubicBezTo>
                  <a:cubicBezTo>
                    <a:pt x="21466" y="4707"/>
                    <a:pt x="32830" y="0"/>
                    <a:pt x="44680" y="0"/>
                  </a:cubicBezTo>
                  <a:close/>
                </a:path>
              </a:pathLst>
            </a:custGeom>
            <a:solidFill>
              <a:srgbClr val="FFFFFF"/>
            </a:solidFill>
            <a:ln cap="rnd">
              <a:noFill/>
              <a:prstDash val="solid"/>
              <a:round/>
            </a:ln>
          </p:spPr>
          <p:txBody>
            <a:bodyPr/>
            <a:lstStyle/>
            <a:p>
              <a:endParaRPr lang="en-US" sz="1200"/>
            </a:p>
          </p:txBody>
        </p:sp>
        <p:sp>
          <p:nvSpPr>
            <p:cNvPr id="53" name="TextBox 15">
              <a:extLst>
                <a:ext uri="{FF2B5EF4-FFF2-40B4-BE49-F238E27FC236}">
                  <a16:creationId xmlns:a16="http://schemas.microsoft.com/office/drawing/2014/main" id="{F9A6F72C-98DD-8F8B-E655-4A1572003B18}"/>
                </a:ext>
              </a:extLst>
            </p:cNvPr>
            <p:cNvSpPr txBox="1"/>
            <p:nvPr/>
          </p:nvSpPr>
          <p:spPr>
            <a:xfrm>
              <a:off x="0" y="-38100"/>
              <a:ext cx="1505979" cy="629389"/>
            </a:xfrm>
            <a:prstGeom prst="rect">
              <a:avLst/>
            </a:prstGeom>
          </p:spPr>
          <p:txBody>
            <a:bodyPr lIns="33867" tIns="33867" rIns="33867" bIns="33867" rtlCol="0" anchor="ctr"/>
            <a:lstStyle/>
            <a:p>
              <a:pPr algn="ctr">
                <a:lnSpc>
                  <a:spcPts val="1599"/>
                </a:lnSpc>
              </a:pPr>
              <a:endParaRPr sz="1200"/>
            </a:p>
          </p:txBody>
        </p:sp>
      </p:grpSp>
      <p:grpSp>
        <p:nvGrpSpPr>
          <p:cNvPr id="54" name="Group 16">
            <a:extLst>
              <a:ext uri="{FF2B5EF4-FFF2-40B4-BE49-F238E27FC236}">
                <a16:creationId xmlns:a16="http://schemas.microsoft.com/office/drawing/2014/main" id="{84C277A0-090B-E210-202C-BB3E3E17EE77}"/>
              </a:ext>
            </a:extLst>
          </p:cNvPr>
          <p:cNvGrpSpPr>
            <a:grpSpLocks noChangeAspect="1"/>
          </p:cNvGrpSpPr>
          <p:nvPr/>
        </p:nvGrpSpPr>
        <p:grpSpPr>
          <a:xfrm>
            <a:off x="5875946" y="2109200"/>
            <a:ext cx="1157467" cy="1157467"/>
            <a:chOff x="0" y="0"/>
            <a:chExt cx="14400530" cy="14400530"/>
          </a:xfrm>
          <a:solidFill>
            <a:srgbClr val="3F8789"/>
          </a:solidFill>
        </p:grpSpPr>
        <p:sp>
          <p:nvSpPr>
            <p:cNvPr id="55" name="Freeform 17">
              <a:extLst>
                <a:ext uri="{FF2B5EF4-FFF2-40B4-BE49-F238E27FC236}">
                  <a16:creationId xmlns:a16="http://schemas.microsoft.com/office/drawing/2014/main" id="{94F8154D-DDAA-7217-BFC9-72385BA03FBF}"/>
                </a:ext>
              </a:extLst>
            </p:cNvPr>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grpFill/>
          </p:spPr>
          <p:txBody>
            <a:bodyPr/>
            <a:lstStyle/>
            <a:p>
              <a:endParaRPr lang="en-US" sz="1200"/>
            </a:p>
          </p:txBody>
        </p:sp>
      </p:grpSp>
      <p:grpSp>
        <p:nvGrpSpPr>
          <p:cNvPr id="56" name="Group 18">
            <a:extLst>
              <a:ext uri="{FF2B5EF4-FFF2-40B4-BE49-F238E27FC236}">
                <a16:creationId xmlns:a16="http://schemas.microsoft.com/office/drawing/2014/main" id="{034EAE9D-2729-FBF4-6A0B-0435E2407271}"/>
              </a:ext>
            </a:extLst>
          </p:cNvPr>
          <p:cNvGrpSpPr>
            <a:grpSpLocks noChangeAspect="1"/>
          </p:cNvGrpSpPr>
          <p:nvPr/>
        </p:nvGrpSpPr>
        <p:grpSpPr>
          <a:xfrm>
            <a:off x="5955180" y="2188433"/>
            <a:ext cx="998999" cy="998999"/>
            <a:chOff x="0" y="0"/>
            <a:chExt cx="495300" cy="495300"/>
          </a:xfrm>
        </p:grpSpPr>
        <p:sp>
          <p:nvSpPr>
            <p:cNvPr id="57" name="Freeform 19">
              <a:extLst>
                <a:ext uri="{FF2B5EF4-FFF2-40B4-BE49-F238E27FC236}">
                  <a16:creationId xmlns:a16="http://schemas.microsoft.com/office/drawing/2014/main" id="{846D4753-8608-6E68-2ED0-05804073F647}"/>
                </a:ext>
              </a:extLst>
            </p:cNvPr>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txBody>
            <a:bodyPr/>
            <a:lstStyle/>
            <a:p>
              <a:endParaRPr lang="en-US" sz="1200"/>
            </a:p>
          </p:txBody>
        </p:sp>
        <p:sp>
          <p:nvSpPr>
            <p:cNvPr id="58" name="Freeform 20">
              <a:extLst>
                <a:ext uri="{FF2B5EF4-FFF2-40B4-BE49-F238E27FC236}">
                  <a16:creationId xmlns:a16="http://schemas.microsoft.com/office/drawing/2014/main" id="{C86CB88D-3594-28A0-1657-6B7D063C0E01}"/>
                </a:ext>
              </a:extLst>
            </p:cNvPr>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3F8789"/>
            </a:solidFill>
          </p:spPr>
          <p:txBody>
            <a:bodyPr/>
            <a:lstStyle/>
            <a:p>
              <a:endParaRPr lang="en-US" sz="1200" dirty="0"/>
            </a:p>
          </p:txBody>
        </p:sp>
      </p:grpSp>
      <p:grpSp>
        <p:nvGrpSpPr>
          <p:cNvPr id="59" name="Group 23">
            <a:extLst>
              <a:ext uri="{FF2B5EF4-FFF2-40B4-BE49-F238E27FC236}">
                <a16:creationId xmlns:a16="http://schemas.microsoft.com/office/drawing/2014/main" id="{CA610713-A072-78FB-ABF2-605F5B6E0BDB}"/>
              </a:ext>
            </a:extLst>
          </p:cNvPr>
          <p:cNvGrpSpPr/>
          <p:nvPr/>
        </p:nvGrpSpPr>
        <p:grpSpPr>
          <a:xfrm>
            <a:off x="1229944" y="3848097"/>
            <a:ext cx="4242759" cy="1593142"/>
            <a:chOff x="0" y="-38100"/>
            <a:chExt cx="1676152" cy="629389"/>
          </a:xfrm>
        </p:grpSpPr>
        <p:sp>
          <p:nvSpPr>
            <p:cNvPr id="60" name="Freeform 24">
              <a:extLst>
                <a:ext uri="{FF2B5EF4-FFF2-40B4-BE49-F238E27FC236}">
                  <a16:creationId xmlns:a16="http://schemas.microsoft.com/office/drawing/2014/main" id="{CE098388-BCA7-45C9-3D32-A8F873A06A4B}"/>
                </a:ext>
              </a:extLst>
            </p:cNvPr>
            <p:cNvSpPr/>
            <p:nvPr/>
          </p:nvSpPr>
          <p:spPr>
            <a:xfrm>
              <a:off x="0" y="0"/>
              <a:ext cx="1676152" cy="591289"/>
            </a:xfrm>
            <a:custGeom>
              <a:avLst/>
              <a:gdLst/>
              <a:ahLst/>
              <a:cxnLst/>
              <a:rect l="l" t="t" r="r" b="b"/>
              <a:pathLst>
                <a:path w="1505979" h="591289">
                  <a:moveTo>
                    <a:pt x="44680" y="0"/>
                  </a:moveTo>
                  <a:lnTo>
                    <a:pt x="1461299" y="0"/>
                  </a:lnTo>
                  <a:cubicBezTo>
                    <a:pt x="1473149" y="0"/>
                    <a:pt x="1484513" y="4707"/>
                    <a:pt x="1492892" y="13087"/>
                  </a:cubicBezTo>
                  <a:cubicBezTo>
                    <a:pt x="1501272" y="21466"/>
                    <a:pt x="1505979" y="32830"/>
                    <a:pt x="1505979" y="44680"/>
                  </a:cubicBezTo>
                  <a:lnTo>
                    <a:pt x="1505979" y="546609"/>
                  </a:lnTo>
                  <a:cubicBezTo>
                    <a:pt x="1505979" y="558459"/>
                    <a:pt x="1501272" y="569823"/>
                    <a:pt x="1492892" y="578202"/>
                  </a:cubicBezTo>
                  <a:cubicBezTo>
                    <a:pt x="1484513" y="586582"/>
                    <a:pt x="1473149" y="591289"/>
                    <a:pt x="1461299" y="591289"/>
                  </a:cubicBezTo>
                  <a:lnTo>
                    <a:pt x="44680" y="591289"/>
                  </a:lnTo>
                  <a:cubicBezTo>
                    <a:pt x="32830" y="591289"/>
                    <a:pt x="21466" y="586582"/>
                    <a:pt x="13087" y="578202"/>
                  </a:cubicBezTo>
                  <a:cubicBezTo>
                    <a:pt x="4707" y="569823"/>
                    <a:pt x="0" y="558459"/>
                    <a:pt x="0" y="546609"/>
                  </a:cubicBezTo>
                  <a:lnTo>
                    <a:pt x="0" y="44680"/>
                  </a:lnTo>
                  <a:cubicBezTo>
                    <a:pt x="0" y="32830"/>
                    <a:pt x="4707" y="21466"/>
                    <a:pt x="13087" y="13087"/>
                  </a:cubicBezTo>
                  <a:cubicBezTo>
                    <a:pt x="21466" y="4707"/>
                    <a:pt x="32830" y="0"/>
                    <a:pt x="44680" y="0"/>
                  </a:cubicBezTo>
                  <a:close/>
                </a:path>
              </a:pathLst>
            </a:custGeom>
            <a:solidFill>
              <a:srgbClr val="FFFFFF"/>
            </a:solidFill>
            <a:ln cap="rnd">
              <a:noFill/>
              <a:prstDash val="solid"/>
              <a:round/>
            </a:ln>
          </p:spPr>
          <p:txBody>
            <a:bodyPr/>
            <a:lstStyle/>
            <a:p>
              <a:endParaRPr lang="en-US" sz="1200"/>
            </a:p>
          </p:txBody>
        </p:sp>
        <p:sp>
          <p:nvSpPr>
            <p:cNvPr id="61" name="TextBox 25">
              <a:extLst>
                <a:ext uri="{FF2B5EF4-FFF2-40B4-BE49-F238E27FC236}">
                  <a16:creationId xmlns:a16="http://schemas.microsoft.com/office/drawing/2014/main" id="{1ABA7D1A-F0E7-A120-3DB9-0986FE753FA2}"/>
                </a:ext>
              </a:extLst>
            </p:cNvPr>
            <p:cNvSpPr txBox="1"/>
            <p:nvPr/>
          </p:nvSpPr>
          <p:spPr>
            <a:xfrm>
              <a:off x="0" y="-38100"/>
              <a:ext cx="1505979" cy="629389"/>
            </a:xfrm>
            <a:prstGeom prst="rect">
              <a:avLst/>
            </a:prstGeom>
          </p:spPr>
          <p:txBody>
            <a:bodyPr lIns="33867" tIns="33867" rIns="33867" bIns="33867" rtlCol="0" anchor="ctr"/>
            <a:lstStyle/>
            <a:p>
              <a:pPr algn="ctr">
                <a:lnSpc>
                  <a:spcPts val="1599"/>
                </a:lnSpc>
              </a:pPr>
              <a:endParaRPr sz="1200"/>
            </a:p>
          </p:txBody>
        </p:sp>
      </p:grpSp>
      <p:grpSp>
        <p:nvGrpSpPr>
          <p:cNvPr id="62" name="Group 26">
            <a:extLst>
              <a:ext uri="{FF2B5EF4-FFF2-40B4-BE49-F238E27FC236}">
                <a16:creationId xmlns:a16="http://schemas.microsoft.com/office/drawing/2014/main" id="{A9759A98-E350-8EA0-424E-EBD3C664D6D5}"/>
              </a:ext>
            </a:extLst>
          </p:cNvPr>
          <p:cNvGrpSpPr>
            <a:grpSpLocks noChangeAspect="1"/>
          </p:cNvGrpSpPr>
          <p:nvPr/>
        </p:nvGrpSpPr>
        <p:grpSpPr>
          <a:xfrm>
            <a:off x="592117" y="4110319"/>
            <a:ext cx="1157467" cy="1157467"/>
            <a:chOff x="0" y="0"/>
            <a:chExt cx="14400530" cy="14400530"/>
          </a:xfrm>
        </p:grpSpPr>
        <p:sp>
          <p:nvSpPr>
            <p:cNvPr id="63" name="Freeform 27">
              <a:extLst>
                <a:ext uri="{FF2B5EF4-FFF2-40B4-BE49-F238E27FC236}">
                  <a16:creationId xmlns:a16="http://schemas.microsoft.com/office/drawing/2014/main" id="{F1483039-2C8F-BA5C-FCAF-F0097EDF39E9}"/>
                </a:ext>
              </a:extLst>
            </p:cNvPr>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F8789"/>
            </a:solidFill>
          </p:spPr>
          <p:txBody>
            <a:bodyPr/>
            <a:lstStyle/>
            <a:p>
              <a:endParaRPr lang="en-US" sz="1200"/>
            </a:p>
          </p:txBody>
        </p:sp>
      </p:grpSp>
      <p:grpSp>
        <p:nvGrpSpPr>
          <p:cNvPr id="64" name="Group 28">
            <a:extLst>
              <a:ext uri="{FF2B5EF4-FFF2-40B4-BE49-F238E27FC236}">
                <a16:creationId xmlns:a16="http://schemas.microsoft.com/office/drawing/2014/main" id="{CE649DF2-EE8D-4108-15BE-65E789E0E58E}"/>
              </a:ext>
            </a:extLst>
          </p:cNvPr>
          <p:cNvGrpSpPr>
            <a:grpSpLocks noChangeAspect="1"/>
          </p:cNvGrpSpPr>
          <p:nvPr/>
        </p:nvGrpSpPr>
        <p:grpSpPr>
          <a:xfrm>
            <a:off x="671351" y="4189553"/>
            <a:ext cx="998999" cy="998999"/>
            <a:chOff x="0" y="0"/>
            <a:chExt cx="495300" cy="495300"/>
          </a:xfrm>
        </p:grpSpPr>
        <p:sp>
          <p:nvSpPr>
            <p:cNvPr id="65" name="Freeform 29">
              <a:extLst>
                <a:ext uri="{FF2B5EF4-FFF2-40B4-BE49-F238E27FC236}">
                  <a16:creationId xmlns:a16="http://schemas.microsoft.com/office/drawing/2014/main" id="{461441F0-5541-43D9-0AA4-9A558D3A2176}"/>
                </a:ext>
              </a:extLst>
            </p:cNvPr>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txBody>
            <a:bodyPr/>
            <a:lstStyle/>
            <a:p>
              <a:endParaRPr lang="en-US" sz="1200"/>
            </a:p>
          </p:txBody>
        </p:sp>
        <p:sp>
          <p:nvSpPr>
            <p:cNvPr id="66" name="Freeform 30">
              <a:extLst>
                <a:ext uri="{FF2B5EF4-FFF2-40B4-BE49-F238E27FC236}">
                  <a16:creationId xmlns:a16="http://schemas.microsoft.com/office/drawing/2014/main" id="{37045759-96C1-6181-74E5-089854F72561}"/>
                </a:ext>
              </a:extLst>
            </p:cNvPr>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3F8789"/>
            </a:solidFill>
          </p:spPr>
          <p:txBody>
            <a:bodyPr/>
            <a:lstStyle/>
            <a:p>
              <a:endParaRPr lang="en-US" sz="1200"/>
            </a:p>
          </p:txBody>
        </p:sp>
      </p:grpSp>
      <p:grpSp>
        <p:nvGrpSpPr>
          <p:cNvPr id="67" name="Group 31">
            <a:extLst>
              <a:ext uri="{FF2B5EF4-FFF2-40B4-BE49-F238E27FC236}">
                <a16:creationId xmlns:a16="http://schemas.microsoft.com/office/drawing/2014/main" id="{600BC6FE-C312-7E1C-556C-988B8E89826C}"/>
              </a:ext>
            </a:extLst>
          </p:cNvPr>
          <p:cNvGrpSpPr/>
          <p:nvPr/>
        </p:nvGrpSpPr>
        <p:grpSpPr>
          <a:xfrm>
            <a:off x="6513772" y="3848097"/>
            <a:ext cx="4853077" cy="1593142"/>
            <a:chOff x="0" y="-38100"/>
            <a:chExt cx="1757960" cy="629389"/>
          </a:xfrm>
        </p:grpSpPr>
        <p:sp>
          <p:nvSpPr>
            <p:cNvPr id="68" name="Freeform 32">
              <a:extLst>
                <a:ext uri="{FF2B5EF4-FFF2-40B4-BE49-F238E27FC236}">
                  <a16:creationId xmlns:a16="http://schemas.microsoft.com/office/drawing/2014/main" id="{C237F062-34A9-65ED-56D9-51CB8BC52DF4}"/>
                </a:ext>
              </a:extLst>
            </p:cNvPr>
            <p:cNvSpPr/>
            <p:nvPr/>
          </p:nvSpPr>
          <p:spPr>
            <a:xfrm>
              <a:off x="0" y="0"/>
              <a:ext cx="1757960" cy="591289"/>
            </a:xfrm>
            <a:custGeom>
              <a:avLst/>
              <a:gdLst/>
              <a:ahLst/>
              <a:cxnLst/>
              <a:rect l="l" t="t" r="r" b="b"/>
              <a:pathLst>
                <a:path w="1505979" h="591289">
                  <a:moveTo>
                    <a:pt x="44680" y="0"/>
                  </a:moveTo>
                  <a:lnTo>
                    <a:pt x="1461299" y="0"/>
                  </a:lnTo>
                  <a:cubicBezTo>
                    <a:pt x="1473149" y="0"/>
                    <a:pt x="1484513" y="4707"/>
                    <a:pt x="1492892" y="13087"/>
                  </a:cubicBezTo>
                  <a:cubicBezTo>
                    <a:pt x="1501272" y="21466"/>
                    <a:pt x="1505979" y="32830"/>
                    <a:pt x="1505979" y="44680"/>
                  </a:cubicBezTo>
                  <a:lnTo>
                    <a:pt x="1505979" y="546609"/>
                  </a:lnTo>
                  <a:cubicBezTo>
                    <a:pt x="1505979" y="558459"/>
                    <a:pt x="1501272" y="569823"/>
                    <a:pt x="1492892" y="578202"/>
                  </a:cubicBezTo>
                  <a:cubicBezTo>
                    <a:pt x="1484513" y="586582"/>
                    <a:pt x="1473149" y="591289"/>
                    <a:pt x="1461299" y="591289"/>
                  </a:cubicBezTo>
                  <a:lnTo>
                    <a:pt x="44680" y="591289"/>
                  </a:lnTo>
                  <a:cubicBezTo>
                    <a:pt x="32830" y="591289"/>
                    <a:pt x="21466" y="586582"/>
                    <a:pt x="13087" y="578202"/>
                  </a:cubicBezTo>
                  <a:cubicBezTo>
                    <a:pt x="4707" y="569823"/>
                    <a:pt x="0" y="558459"/>
                    <a:pt x="0" y="546609"/>
                  </a:cubicBezTo>
                  <a:lnTo>
                    <a:pt x="0" y="44680"/>
                  </a:lnTo>
                  <a:cubicBezTo>
                    <a:pt x="0" y="32830"/>
                    <a:pt x="4707" y="21466"/>
                    <a:pt x="13087" y="13087"/>
                  </a:cubicBezTo>
                  <a:cubicBezTo>
                    <a:pt x="21466" y="4707"/>
                    <a:pt x="32830" y="0"/>
                    <a:pt x="44680" y="0"/>
                  </a:cubicBezTo>
                  <a:close/>
                </a:path>
              </a:pathLst>
            </a:custGeom>
            <a:solidFill>
              <a:srgbClr val="FFFFFF"/>
            </a:solidFill>
            <a:ln cap="rnd">
              <a:noFill/>
              <a:prstDash val="solid"/>
              <a:round/>
            </a:ln>
          </p:spPr>
          <p:txBody>
            <a:bodyPr/>
            <a:lstStyle/>
            <a:p>
              <a:endParaRPr lang="en-US" sz="1200"/>
            </a:p>
          </p:txBody>
        </p:sp>
        <p:sp>
          <p:nvSpPr>
            <p:cNvPr id="69" name="TextBox 33">
              <a:extLst>
                <a:ext uri="{FF2B5EF4-FFF2-40B4-BE49-F238E27FC236}">
                  <a16:creationId xmlns:a16="http://schemas.microsoft.com/office/drawing/2014/main" id="{44BB6A9D-2F37-EC76-BFC8-D365038A473F}"/>
                </a:ext>
              </a:extLst>
            </p:cNvPr>
            <p:cNvSpPr txBox="1"/>
            <p:nvPr/>
          </p:nvSpPr>
          <p:spPr>
            <a:xfrm>
              <a:off x="0" y="-38100"/>
              <a:ext cx="1505979" cy="629389"/>
            </a:xfrm>
            <a:prstGeom prst="rect">
              <a:avLst/>
            </a:prstGeom>
          </p:spPr>
          <p:txBody>
            <a:bodyPr lIns="33867" tIns="33867" rIns="33867" bIns="33867" rtlCol="0" anchor="ctr"/>
            <a:lstStyle/>
            <a:p>
              <a:pPr algn="ctr">
                <a:lnSpc>
                  <a:spcPts val="1599"/>
                </a:lnSpc>
              </a:pPr>
              <a:endParaRPr sz="1200"/>
            </a:p>
          </p:txBody>
        </p:sp>
      </p:grpSp>
      <p:grpSp>
        <p:nvGrpSpPr>
          <p:cNvPr id="70" name="Group 34">
            <a:extLst>
              <a:ext uri="{FF2B5EF4-FFF2-40B4-BE49-F238E27FC236}">
                <a16:creationId xmlns:a16="http://schemas.microsoft.com/office/drawing/2014/main" id="{1C0FDB4C-977C-7A41-7442-D65AB4D3A9AC}"/>
              </a:ext>
            </a:extLst>
          </p:cNvPr>
          <p:cNvGrpSpPr>
            <a:grpSpLocks noChangeAspect="1"/>
          </p:cNvGrpSpPr>
          <p:nvPr/>
        </p:nvGrpSpPr>
        <p:grpSpPr>
          <a:xfrm>
            <a:off x="5875946" y="4110319"/>
            <a:ext cx="1157467" cy="1157467"/>
            <a:chOff x="0" y="0"/>
            <a:chExt cx="14400530" cy="14400530"/>
          </a:xfrm>
          <a:solidFill>
            <a:srgbClr val="3F8789"/>
          </a:solidFill>
        </p:grpSpPr>
        <p:sp>
          <p:nvSpPr>
            <p:cNvPr id="71" name="Freeform 35">
              <a:extLst>
                <a:ext uri="{FF2B5EF4-FFF2-40B4-BE49-F238E27FC236}">
                  <a16:creationId xmlns:a16="http://schemas.microsoft.com/office/drawing/2014/main" id="{44C42E0C-3324-CC6F-04A8-1E3E8202FBFA}"/>
                </a:ext>
              </a:extLst>
            </p:cNvPr>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grpFill/>
          </p:spPr>
          <p:txBody>
            <a:bodyPr/>
            <a:lstStyle/>
            <a:p>
              <a:endParaRPr lang="en-US" sz="1200"/>
            </a:p>
          </p:txBody>
        </p:sp>
      </p:grpSp>
      <p:grpSp>
        <p:nvGrpSpPr>
          <p:cNvPr id="72" name="Group 36">
            <a:extLst>
              <a:ext uri="{FF2B5EF4-FFF2-40B4-BE49-F238E27FC236}">
                <a16:creationId xmlns:a16="http://schemas.microsoft.com/office/drawing/2014/main" id="{B29E7629-C095-EA53-6487-855635499AE8}"/>
              </a:ext>
            </a:extLst>
          </p:cNvPr>
          <p:cNvGrpSpPr>
            <a:grpSpLocks noChangeAspect="1"/>
          </p:cNvGrpSpPr>
          <p:nvPr/>
        </p:nvGrpSpPr>
        <p:grpSpPr>
          <a:xfrm>
            <a:off x="5955180" y="4189553"/>
            <a:ext cx="998999" cy="998999"/>
            <a:chOff x="0" y="0"/>
            <a:chExt cx="495300" cy="495300"/>
          </a:xfrm>
        </p:grpSpPr>
        <p:sp>
          <p:nvSpPr>
            <p:cNvPr id="73" name="Freeform 37">
              <a:extLst>
                <a:ext uri="{FF2B5EF4-FFF2-40B4-BE49-F238E27FC236}">
                  <a16:creationId xmlns:a16="http://schemas.microsoft.com/office/drawing/2014/main" id="{49FFB2BF-ECB8-6F72-8AEB-79BD75B533A4}"/>
                </a:ext>
              </a:extLst>
            </p:cNvPr>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FFFFF"/>
            </a:solidFill>
          </p:spPr>
          <p:txBody>
            <a:bodyPr/>
            <a:lstStyle/>
            <a:p>
              <a:endParaRPr lang="en-US" sz="1200"/>
            </a:p>
          </p:txBody>
        </p:sp>
        <p:sp>
          <p:nvSpPr>
            <p:cNvPr id="74" name="Freeform 38">
              <a:extLst>
                <a:ext uri="{FF2B5EF4-FFF2-40B4-BE49-F238E27FC236}">
                  <a16:creationId xmlns:a16="http://schemas.microsoft.com/office/drawing/2014/main" id="{E41DDE5E-DBEC-59FD-1AB9-E0E807DCCB06}"/>
                </a:ext>
              </a:extLst>
            </p:cNvPr>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3F8789"/>
            </a:solidFill>
          </p:spPr>
          <p:txBody>
            <a:bodyPr/>
            <a:lstStyle/>
            <a:p>
              <a:endParaRPr lang="en-US" sz="1200"/>
            </a:p>
          </p:txBody>
        </p:sp>
      </p:grpSp>
      <p:sp>
        <p:nvSpPr>
          <p:cNvPr id="79" name="TextBox 46">
            <a:extLst>
              <a:ext uri="{FF2B5EF4-FFF2-40B4-BE49-F238E27FC236}">
                <a16:creationId xmlns:a16="http://schemas.microsoft.com/office/drawing/2014/main" id="{935B8290-BE62-B45A-8A27-5577EE4AC445}"/>
              </a:ext>
            </a:extLst>
          </p:cNvPr>
          <p:cNvSpPr txBox="1"/>
          <p:nvPr/>
        </p:nvSpPr>
        <p:spPr>
          <a:xfrm>
            <a:off x="2024754" y="2169384"/>
            <a:ext cx="3420442" cy="292003"/>
          </a:xfrm>
          <a:prstGeom prst="rect">
            <a:avLst/>
          </a:prstGeom>
        </p:spPr>
        <p:txBody>
          <a:bodyPr wrap="square" lIns="0" tIns="0" rIns="0" bIns="0" rtlCol="0" anchor="t">
            <a:spAutoFit/>
          </a:bodyPr>
          <a:lstStyle/>
          <a:p>
            <a:pPr marL="0" marR="0">
              <a:lnSpc>
                <a:spcPct val="115000"/>
              </a:lnSpc>
              <a:spcAft>
                <a:spcPts val="800"/>
              </a:spcAft>
            </a:pPr>
            <a:r>
              <a:rPr lang="en-IN" sz="1800" b="1" kern="100" dirty="0">
                <a:effectLst/>
                <a:latin typeface="+mj-lt"/>
                <a:ea typeface="Calibri" panose="020F0502020204030204" pitchFamily="34" charset="0"/>
                <a:cs typeface="Times New Roman" panose="02020603050405020304" pitchFamily="18" charset="0"/>
              </a:rPr>
              <a:t>Unified Historical Data Layer</a:t>
            </a:r>
            <a:endParaRPr lang="en-US" sz="1800" kern="100" dirty="0">
              <a:effectLst/>
              <a:latin typeface="+mj-lt"/>
              <a:ea typeface="Calibri" panose="020F0502020204030204" pitchFamily="34" charset="0"/>
              <a:cs typeface="Times New Roman" panose="02020603050405020304" pitchFamily="18" charset="0"/>
            </a:endParaRPr>
          </a:p>
        </p:txBody>
      </p:sp>
      <p:sp>
        <p:nvSpPr>
          <p:cNvPr id="80" name="TextBox 47">
            <a:extLst>
              <a:ext uri="{FF2B5EF4-FFF2-40B4-BE49-F238E27FC236}">
                <a16:creationId xmlns:a16="http://schemas.microsoft.com/office/drawing/2014/main" id="{2CA87CFC-A4F6-A318-4298-D285B437F6D5}"/>
              </a:ext>
            </a:extLst>
          </p:cNvPr>
          <p:cNvSpPr txBox="1"/>
          <p:nvPr/>
        </p:nvSpPr>
        <p:spPr>
          <a:xfrm>
            <a:off x="2024754" y="2566301"/>
            <a:ext cx="3017199" cy="366254"/>
          </a:xfrm>
          <a:prstGeom prst="rect">
            <a:avLst/>
          </a:prstGeom>
        </p:spPr>
        <p:txBody>
          <a:bodyPr wrap="square" lIns="0" tIns="0" rIns="0" bIns="0" rtlCol="0" anchor="t">
            <a:spAutoFit/>
          </a:bodyPr>
          <a:lstStyle/>
          <a:p>
            <a:pPr marR="0" lvl="0">
              <a:lnSpc>
                <a:spcPct val="115000"/>
              </a:lnSpc>
              <a:spcAft>
                <a:spcPts val="800"/>
              </a:spcAft>
              <a:buSzPts val="1000"/>
              <a:tabLst>
                <a:tab pos="457200" algn="l"/>
              </a:tabLst>
            </a:pPr>
            <a:r>
              <a:rPr lang="en-IN" sz="1066" dirty="0">
                <a:solidFill>
                  <a:srgbClr val="878F8B"/>
                </a:solidFill>
              </a:rPr>
              <a:t>Ready for adding future years by plugging into the same merge logic</a:t>
            </a:r>
            <a:endParaRPr lang="en-US" sz="1066" dirty="0">
              <a:solidFill>
                <a:srgbClr val="878F8B"/>
              </a:solidFill>
            </a:endParaRPr>
          </a:p>
        </p:txBody>
      </p:sp>
      <p:sp>
        <p:nvSpPr>
          <p:cNvPr id="81" name="TextBox 51">
            <a:extLst>
              <a:ext uri="{FF2B5EF4-FFF2-40B4-BE49-F238E27FC236}">
                <a16:creationId xmlns:a16="http://schemas.microsoft.com/office/drawing/2014/main" id="{05344D30-509D-A48E-8CF9-32124C3893F5}"/>
              </a:ext>
            </a:extLst>
          </p:cNvPr>
          <p:cNvSpPr txBox="1"/>
          <p:nvPr/>
        </p:nvSpPr>
        <p:spPr>
          <a:xfrm>
            <a:off x="7308582" y="2169384"/>
            <a:ext cx="4058269" cy="283924"/>
          </a:xfrm>
          <a:prstGeom prst="rect">
            <a:avLst/>
          </a:prstGeom>
        </p:spPr>
        <p:txBody>
          <a:bodyPr wrap="square" lIns="0" tIns="0" rIns="0" bIns="0" rtlCol="0" anchor="t">
            <a:spAutoFit/>
          </a:bodyPr>
          <a:lstStyle/>
          <a:p>
            <a:pPr marL="0" lvl="1">
              <a:lnSpc>
                <a:spcPts val="2426"/>
              </a:lnSpc>
              <a:spcBef>
                <a:spcPct val="0"/>
              </a:spcBef>
            </a:pPr>
            <a:r>
              <a:rPr lang="en-IN" sz="1800" b="1" dirty="0">
                <a:effectLst/>
                <a:latin typeface="+mj-lt"/>
                <a:ea typeface="Calibri" panose="020F0502020204030204" pitchFamily="34" charset="0"/>
                <a:cs typeface="Times New Roman" panose="02020603050405020304" pitchFamily="18" charset="0"/>
              </a:rPr>
              <a:t>Dimensional </a:t>
            </a:r>
            <a:r>
              <a:rPr lang="en-IN" sz="1800" b="1" dirty="0" err="1">
                <a:effectLst/>
                <a:latin typeface="+mj-lt"/>
                <a:ea typeface="Calibri" panose="020F0502020204030204" pitchFamily="34" charset="0"/>
                <a:cs typeface="Times New Roman" panose="02020603050405020304" pitchFamily="18" charset="0"/>
              </a:rPr>
              <a:t>Modeling</a:t>
            </a:r>
            <a:r>
              <a:rPr lang="en-IN" sz="1800" b="1" dirty="0">
                <a:effectLst/>
                <a:latin typeface="+mj-lt"/>
                <a:ea typeface="Calibri" panose="020F0502020204030204" pitchFamily="34" charset="0"/>
                <a:cs typeface="Times New Roman" panose="02020603050405020304" pitchFamily="18" charset="0"/>
              </a:rPr>
              <a:t> Framework </a:t>
            </a:r>
            <a:endParaRPr lang="en-US" sz="1733" b="1" dirty="0">
              <a:solidFill>
                <a:srgbClr val="204A59"/>
              </a:solidFill>
              <a:latin typeface="+mj-lt"/>
              <a:ea typeface="Open Sauce Bold"/>
              <a:cs typeface="Open Sauce Bold"/>
              <a:sym typeface="Open Sauce Bold"/>
            </a:endParaRPr>
          </a:p>
        </p:txBody>
      </p:sp>
      <p:sp>
        <p:nvSpPr>
          <p:cNvPr id="82" name="TextBox 52">
            <a:extLst>
              <a:ext uri="{FF2B5EF4-FFF2-40B4-BE49-F238E27FC236}">
                <a16:creationId xmlns:a16="http://schemas.microsoft.com/office/drawing/2014/main" id="{D81908AA-D6B2-D83E-93E2-8DAE319A4610}"/>
              </a:ext>
            </a:extLst>
          </p:cNvPr>
          <p:cNvSpPr txBox="1"/>
          <p:nvPr/>
        </p:nvSpPr>
        <p:spPr>
          <a:xfrm>
            <a:off x="7308583" y="2566301"/>
            <a:ext cx="3420442" cy="395173"/>
          </a:xfrm>
          <a:prstGeom prst="rect">
            <a:avLst/>
          </a:prstGeom>
        </p:spPr>
        <p:txBody>
          <a:bodyPr wrap="square" lIns="0" tIns="0" rIns="0" bIns="0" rtlCol="0" anchor="t">
            <a:spAutoFit/>
          </a:bodyPr>
          <a:lstStyle/>
          <a:p>
            <a:pPr>
              <a:lnSpc>
                <a:spcPts val="1599"/>
              </a:lnSpc>
              <a:spcBef>
                <a:spcPct val="0"/>
              </a:spcBef>
            </a:pPr>
            <a:r>
              <a:rPr lang="en-IN" sz="1066" dirty="0">
                <a:solidFill>
                  <a:srgbClr val="878F8B"/>
                </a:solidFill>
              </a:rPr>
              <a:t>Use this framework (with existing ERDs) to restructure current schema and align the entire analytics pipeline</a:t>
            </a:r>
            <a:r>
              <a:rPr lang="en-US" sz="1066" dirty="0">
                <a:solidFill>
                  <a:srgbClr val="878F8B"/>
                </a:solidFill>
                <a:ea typeface="Canva Sans"/>
                <a:cs typeface="Canva Sans"/>
                <a:sym typeface="Canva Sans"/>
              </a:rPr>
              <a:t>.</a:t>
            </a:r>
          </a:p>
        </p:txBody>
      </p:sp>
      <p:sp>
        <p:nvSpPr>
          <p:cNvPr id="83" name="TextBox 53">
            <a:extLst>
              <a:ext uri="{FF2B5EF4-FFF2-40B4-BE49-F238E27FC236}">
                <a16:creationId xmlns:a16="http://schemas.microsoft.com/office/drawing/2014/main" id="{C517D71E-D82C-7AF6-C624-B2851207EA36}"/>
              </a:ext>
            </a:extLst>
          </p:cNvPr>
          <p:cNvSpPr txBox="1"/>
          <p:nvPr/>
        </p:nvSpPr>
        <p:spPr>
          <a:xfrm>
            <a:off x="2024754" y="4170503"/>
            <a:ext cx="2873817" cy="599523"/>
          </a:xfrm>
          <a:prstGeom prst="rect">
            <a:avLst/>
          </a:prstGeom>
        </p:spPr>
        <p:txBody>
          <a:bodyPr wrap="square" lIns="0" tIns="0" rIns="0" bIns="0" rtlCol="0" anchor="t">
            <a:spAutoFit/>
          </a:bodyPr>
          <a:lstStyle/>
          <a:p>
            <a:pPr marL="0" lvl="1">
              <a:lnSpc>
                <a:spcPts val="2426"/>
              </a:lnSpc>
              <a:spcBef>
                <a:spcPct val="0"/>
              </a:spcBef>
            </a:pPr>
            <a:r>
              <a:rPr lang="en-IN" sz="1800" b="1" dirty="0">
                <a:effectLst/>
                <a:latin typeface="+mj-lt"/>
                <a:ea typeface="Calibri" panose="020F0502020204030204" pitchFamily="34" charset="0"/>
                <a:cs typeface="Times New Roman" panose="02020603050405020304" pitchFamily="18" charset="0"/>
              </a:rPr>
              <a:t>BI-Ready Data Marts with Locked-in KPIs</a:t>
            </a:r>
            <a:endParaRPr lang="en-US" sz="1733" b="1" dirty="0">
              <a:solidFill>
                <a:srgbClr val="204A59"/>
              </a:solidFill>
              <a:latin typeface="+mj-lt"/>
              <a:ea typeface="Open Sauce Bold"/>
              <a:cs typeface="Open Sauce Bold"/>
              <a:sym typeface="Open Sauce Bold"/>
            </a:endParaRPr>
          </a:p>
        </p:txBody>
      </p:sp>
      <p:sp>
        <p:nvSpPr>
          <p:cNvPr id="84" name="TextBox 54">
            <a:extLst>
              <a:ext uri="{FF2B5EF4-FFF2-40B4-BE49-F238E27FC236}">
                <a16:creationId xmlns:a16="http://schemas.microsoft.com/office/drawing/2014/main" id="{CC30064F-213C-2094-7EE5-81652A9D2CB7}"/>
              </a:ext>
            </a:extLst>
          </p:cNvPr>
          <p:cNvSpPr txBox="1"/>
          <p:nvPr/>
        </p:nvSpPr>
        <p:spPr>
          <a:xfrm>
            <a:off x="2024753" y="4803610"/>
            <a:ext cx="3292370" cy="395173"/>
          </a:xfrm>
          <a:prstGeom prst="rect">
            <a:avLst/>
          </a:prstGeom>
        </p:spPr>
        <p:txBody>
          <a:bodyPr wrap="square" lIns="0" tIns="0" rIns="0" bIns="0" rtlCol="0" anchor="t">
            <a:spAutoFit/>
          </a:bodyPr>
          <a:lstStyle/>
          <a:p>
            <a:pPr>
              <a:lnSpc>
                <a:spcPts val="1599"/>
              </a:lnSpc>
              <a:spcBef>
                <a:spcPct val="0"/>
              </a:spcBef>
            </a:pPr>
            <a:r>
              <a:rPr lang="en-IN" sz="1066" dirty="0">
                <a:solidFill>
                  <a:srgbClr val="878F8B"/>
                </a:solidFill>
              </a:rPr>
              <a:t>Business users can pull metrics directly from data marts without reinventing business logic</a:t>
            </a:r>
            <a:endParaRPr lang="en-US" sz="1066" dirty="0">
              <a:solidFill>
                <a:srgbClr val="878F8B"/>
              </a:solidFill>
              <a:sym typeface="Canva Sans"/>
            </a:endParaRPr>
          </a:p>
        </p:txBody>
      </p:sp>
      <p:sp>
        <p:nvSpPr>
          <p:cNvPr id="85" name="TextBox 55">
            <a:extLst>
              <a:ext uri="{FF2B5EF4-FFF2-40B4-BE49-F238E27FC236}">
                <a16:creationId xmlns:a16="http://schemas.microsoft.com/office/drawing/2014/main" id="{6CD30984-ED04-F43C-926F-2D6276A997AB}"/>
              </a:ext>
            </a:extLst>
          </p:cNvPr>
          <p:cNvSpPr txBox="1"/>
          <p:nvPr/>
        </p:nvSpPr>
        <p:spPr>
          <a:xfrm>
            <a:off x="7308583" y="4170503"/>
            <a:ext cx="3655026" cy="599523"/>
          </a:xfrm>
          <a:prstGeom prst="rect">
            <a:avLst/>
          </a:prstGeom>
        </p:spPr>
        <p:txBody>
          <a:bodyPr wrap="square" lIns="0" tIns="0" rIns="0" bIns="0" rtlCol="0" anchor="t">
            <a:spAutoFit/>
          </a:bodyPr>
          <a:lstStyle/>
          <a:p>
            <a:pPr marL="0" lvl="1">
              <a:lnSpc>
                <a:spcPts val="2426"/>
              </a:lnSpc>
              <a:spcBef>
                <a:spcPct val="0"/>
              </a:spcBef>
            </a:pPr>
            <a:r>
              <a:rPr lang="en-IN" sz="1800" b="1" dirty="0">
                <a:effectLst/>
                <a:latin typeface="+mj-lt"/>
                <a:ea typeface="Calibri" panose="020F0502020204030204" pitchFamily="34" charset="0"/>
                <a:cs typeface="Times New Roman" panose="02020603050405020304" pitchFamily="18" charset="0"/>
              </a:rPr>
              <a:t>Data Governance &amp; Masking for PII Protection</a:t>
            </a:r>
            <a:endParaRPr lang="en-US" sz="1733" b="1" dirty="0">
              <a:solidFill>
                <a:srgbClr val="204A59"/>
              </a:solidFill>
              <a:latin typeface="+mj-lt"/>
              <a:ea typeface="Open Sauce Bold"/>
              <a:cs typeface="Open Sauce Bold"/>
              <a:sym typeface="Open Sauce Bold"/>
            </a:endParaRPr>
          </a:p>
        </p:txBody>
      </p:sp>
      <p:sp>
        <p:nvSpPr>
          <p:cNvPr id="86" name="TextBox 56">
            <a:extLst>
              <a:ext uri="{FF2B5EF4-FFF2-40B4-BE49-F238E27FC236}">
                <a16:creationId xmlns:a16="http://schemas.microsoft.com/office/drawing/2014/main" id="{7964FA53-E3C1-3302-39D3-5CB811CB2BC2}"/>
              </a:ext>
            </a:extLst>
          </p:cNvPr>
          <p:cNvSpPr txBox="1"/>
          <p:nvPr/>
        </p:nvSpPr>
        <p:spPr>
          <a:xfrm>
            <a:off x="7308583" y="4866467"/>
            <a:ext cx="3420442" cy="366254"/>
          </a:xfrm>
          <a:prstGeom prst="rect">
            <a:avLst/>
          </a:prstGeom>
        </p:spPr>
        <p:txBody>
          <a:bodyPr wrap="square" lIns="0" tIns="0" rIns="0" bIns="0" rtlCol="0" anchor="t">
            <a:spAutoFit/>
          </a:bodyPr>
          <a:lstStyle/>
          <a:p>
            <a:pPr marR="0" lvl="0">
              <a:lnSpc>
                <a:spcPct val="115000"/>
              </a:lnSpc>
              <a:spcAft>
                <a:spcPts val="800"/>
              </a:spcAft>
              <a:buSzPts val="1000"/>
              <a:tabLst>
                <a:tab pos="457200" algn="l"/>
              </a:tabLst>
            </a:pPr>
            <a:r>
              <a:rPr lang="en-IN" sz="1066" dirty="0">
                <a:solidFill>
                  <a:srgbClr val="878F8B"/>
                </a:solidFill>
              </a:rPr>
              <a:t>Extend tag-based governance across more domains (Sales, HR, Customer Feedback, etc.)</a:t>
            </a:r>
            <a:endParaRPr lang="en-US" sz="1066" dirty="0">
              <a:solidFill>
                <a:srgbClr val="878F8B"/>
              </a:solidFill>
            </a:endParaRPr>
          </a:p>
        </p:txBody>
      </p:sp>
      <p:sp>
        <p:nvSpPr>
          <p:cNvPr id="88" name="TextBox 32">
            <a:extLst>
              <a:ext uri="{FF2B5EF4-FFF2-40B4-BE49-F238E27FC236}">
                <a16:creationId xmlns:a16="http://schemas.microsoft.com/office/drawing/2014/main" id="{C7A710CC-E2C6-2BBB-4E19-4D60FA3EF56D}"/>
              </a:ext>
            </a:extLst>
          </p:cNvPr>
          <p:cNvSpPr txBox="1"/>
          <p:nvPr/>
        </p:nvSpPr>
        <p:spPr>
          <a:xfrm>
            <a:off x="613565" y="2443152"/>
            <a:ext cx="1114570" cy="514350"/>
          </a:xfrm>
          <a:prstGeom prst="rect">
            <a:avLst/>
          </a:prstGeom>
        </p:spPr>
        <p:txBody>
          <a:bodyPr lIns="0" tIns="0" rIns="0" bIns="0" rtlCol="0" anchor="t">
            <a:spAutoFit/>
          </a:bodyPr>
          <a:lstStyle/>
          <a:p>
            <a:pPr marL="0" lvl="1" indent="0" algn="ctr">
              <a:lnSpc>
                <a:spcPts val="4080"/>
              </a:lnSpc>
              <a:spcBef>
                <a:spcPct val="0"/>
              </a:spcBef>
            </a:pPr>
            <a:r>
              <a:rPr lang="en-US" sz="3400" b="1" dirty="0">
                <a:solidFill>
                  <a:srgbClr val="FFFFFF"/>
                </a:solidFill>
                <a:latin typeface="Open Sauce Bold"/>
                <a:ea typeface="Open Sauce Bold"/>
                <a:cs typeface="Open Sauce Bold"/>
                <a:sym typeface="Open Sauce Bold"/>
              </a:rPr>
              <a:t>01</a:t>
            </a:r>
          </a:p>
        </p:txBody>
      </p:sp>
      <p:sp>
        <p:nvSpPr>
          <p:cNvPr id="89" name="TextBox 33">
            <a:extLst>
              <a:ext uri="{FF2B5EF4-FFF2-40B4-BE49-F238E27FC236}">
                <a16:creationId xmlns:a16="http://schemas.microsoft.com/office/drawing/2014/main" id="{86E72576-93F0-401B-7A11-5A4FF6976ADD}"/>
              </a:ext>
            </a:extLst>
          </p:cNvPr>
          <p:cNvSpPr txBox="1"/>
          <p:nvPr/>
        </p:nvSpPr>
        <p:spPr>
          <a:xfrm>
            <a:off x="5897394" y="2443152"/>
            <a:ext cx="1114570" cy="514350"/>
          </a:xfrm>
          <a:prstGeom prst="rect">
            <a:avLst/>
          </a:prstGeom>
        </p:spPr>
        <p:txBody>
          <a:bodyPr lIns="0" tIns="0" rIns="0" bIns="0" rtlCol="0" anchor="t">
            <a:spAutoFit/>
          </a:bodyPr>
          <a:lstStyle/>
          <a:p>
            <a:pPr marL="0" lvl="1" indent="0" algn="ctr">
              <a:lnSpc>
                <a:spcPts val="4080"/>
              </a:lnSpc>
              <a:spcBef>
                <a:spcPct val="0"/>
              </a:spcBef>
            </a:pPr>
            <a:r>
              <a:rPr lang="en-US" sz="3400" b="1" dirty="0">
                <a:solidFill>
                  <a:srgbClr val="FFFFFF"/>
                </a:solidFill>
                <a:latin typeface="Open Sauce Bold"/>
                <a:ea typeface="Open Sauce Bold"/>
                <a:cs typeface="Open Sauce Bold"/>
                <a:sym typeface="Open Sauce Bold"/>
              </a:rPr>
              <a:t>02</a:t>
            </a:r>
          </a:p>
        </p:txBody>
      </p:sp>
      <p:sp>
        <p:nvSpPr>
          <p:cNvPr id="90" name="TextBox 42">
            <a:extLst>
              <a:ext uri="{FF2B5EF4-FFF2-40B4-BE49-F238E27FC236}">
                <a16:creationId xmlns:a16="http://schemas.microsoft.com/office/drawing/2014/main" id="{5B3BADA1-5063-5357-2151-7B9335CB8480}"/>
              </a:ext>
            </a:extLst>
          </p:cNvPr>
          <p:cNvSpPr txBox="1"/>
          <p:nvPr/>
        </p:nvSpPr>
        <p:spPr>
          <a:xfrm>
            <a:off x="613565" y="4450246"/>
            <a:ext cx="1114570" cy="514350"/>
          </a:xfrm>
          <a:prstGeom prst="rect">
            <a:avLst/>
          </a:prstGeom>
        </p:spPr>
        <p:txBody>
          <a:bodyPr lIns="0" tIns="0" rIns="0" bIns="0" rtlCol="0" anchor="t">
            <a:spAutoFit/>
          </a:bodyPr>
          <a:lstStyle/>
          <a:p>
            <a:pPr marL="0" lvl="1" indent="0" algn="ctr">
              <a:lnSpc>
                <a:spcPts val="4080"/>
              </a:lnSpc>
              <a:spcBef>
                <a:spcPct val="0"/>
              </a:spcBef>
            </a:pPr>
            <a:r>
              <a:rPr lang="en-US" sz="3400" b="1" dirty="0">
                <a:solidFill>
                  <a:srgbClr val="FFFFFF"/>
                </a:solidFill>
                <a:latin typeface="Open Sauce Bold"/>
                <a:ea typeface="Open Sauce Bold"/>
                <a:cs typeface="Open Sauce Bold"/>
                <a:sym typeface="Open Sauce Bold"/>
              </a:rPr>
              <a:t>03</a:t>
            </a:r>
          </a:p>
        </p:txBody>
      </p:sp>
      <p:sp>
        <p:nvSpPr>
          <p:cNvPr id="91" name="TextBox 43">
            <a:extLst>
              <a:ext uri="{FF2B5EF4-FFF2-40B4-BE49-F238E27FC236}">
                <a16:creationId xmlns:a16="http://schemas.microsoft.com/office/drawing/2014/main" id="{1A2493FA-6631-E3AC-1792-0C385578BDBA}"/>
              </a:ext>
            </a:extLst>
          </p:cNvPr>
          <p:cNvSpPr txBox="1"/>
          <p:nvPr/>
        </p:nvSpPr>
        <p:spPr>
          <a:xfrm>
            <a:off x="5875100" y="4431826"/>
            <a:ext cx="1114570" cy="514350"/>
          </a:xfrm>
          <a:prstGeom prst="rect">
            <a:avLst/>
          </a:prstGeom>
        </p:spPr>
        <p:txBody>
          <a:bodyPr lIns="0" tIns="0" rIns="0" bIns="0" rtlCol="0" anchor="t">
            <a:spAutoFit/>
          </a:bodyPr>
          <a:lstStyle/>
          <a:p>
            <a:pPr marL="0" lvl="1" indent="0" algn="ctr">
              <a:lnSpc>
                <a:spcPts val="4080"/>
              </a:lnSpc>
              <a:spcBef>
                <a:spcPct val="0"/>
              </a:spcBef>
            </a:pPr>
            <a:r>
              <a:rPr lang="en-US" sz="3400" b="1" dirty="0">
                <a:solidFill>
                  <a:srgbClr val="FFFFFF"/>
                </a:solidFill>
                <a:latin typeface="Open Sauce Bold"/>
                <a:ea typeface="Open Sauce Bold"/>
                <a:cs typeface="Open Sauce Bold"/>
                <a:sym typeface="Open Sauce Bold"/>
              </a:rPr>
              <a:t>04</a:t>
            </a:r>
          </a:p>
        </p:txBody>
      </p:sp>
    </p:spTree>
    <p:extLst>
      <p:ext uri="{BB962C8B-B14F-4D97-AF65-F5344CB8AC3E}">
        <p14:creationId xmlns:p14="http://schemas.microsoft.com/office/powerpoint/2010/main" val="386241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animBg="1"/>
      <p:bldP spid="79" grpId="0"/>
      <p:bldP spid="80" grpId="0"/>
      <p:bldP spid="81" grpId="0"/>
      <p:bldP spid="82" grpId="0"/>
      <p:bldP spid="83" grpId="0"/>
      <p:bldP spid="84" grpId="0"/>
      <p:bldP spid="85" grpId="0"/>
      <p:bldP spid="86" grpId="0"/>
      <p:bldP spid="88" grpId="0"/>
      <p:bldP spid="89" grpId="0"/>
      <p:bldP spid="90" grpId="0"/>
      <p:bldP spid="9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8C37F-45D3-A396-66C3-7E9F9B9ECAF6}"/>
              </a:ext>
            </a:extLst>
          </p:cNvPr>
          <p:cNvSpPr>
            <a:spLocks noGrp="1"/>
          </p:cNvSpPr>
          <p:nvPr>
            <p:ph type="ctrTitle"/>
          </p:nvPr>
        </p:nvSpPr>
        <p:spPr/>
        <p:txBody>
          <a:bodyPr/>
          <a:lstStyle/>
          <a:p>
            <a:r>
              <a:rPr lang="en-US" dirty="0"/>
              <a:t>References</a:t>
            </a:r>
          </a:p>
        </p:txBody>
      </p:sp>
      <p:sp>
        <p:nvSpPr>
          <p:cNvPr id="5" name="Date Placeholder 4">
            <a:extLst>
              <a:ext uri="{FF2B5EF4-FFF2-40B4-BE49-F238E27FC236}">
                <a16:creationId xmlns:a16="http://schemas.microsoft.com/office/drawing/2014/main" id="{2979F7D7-6567-9ECA-AF62-B87364DD99D6}"/>
              </a:ext>
            </a:extLst>
          </p:cNvPr>
          <p:cNvSpPr>
            <a:spLocks noGrp="1"/>
          </p:cNvSpPr>
          <p:nvPr>
            <p:ph type="dt" sz="half" idx="10"/>
          </p:nvPr>
        </p:nvSpPr>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3F60DD6B-4517-089F-520C-918799FA0A00}"/>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
        <p:nvSpPr>
          <p:cNvPr id="8" name="TextBox 7">
            <a:extLst>
              <a:ext uri="{FF2B5EF4-FFF2-40B4-BE49-F238E27FC236}">
                <a16:creationId xmlns:a16="http://schemas.microsoft.com/office/drawing/2014/main" id="{71AD929F-BF3C-4942-3CDD-A40B98FDB80C}"/>
              </a:ext>
            </a:extLst>
          </p:cNvPr>
          <p:cNvSpPr txBox="1"/>
          <p:nvPr/>
        </p:nvSpPr>
        <p:spPr>
          <a:xfrm>
            <a:off x="654891" y="1228617"/>
            <a:ext cx="10882218" cy="4647426"/>
          </a:xfrm>
          <a:prstGeom prst="rect">
            <a:avLst/>
          </a:prstGeom>
          <a:noFill/>
        </p:spPr>
        <p:txBody>
          <a:bodyPr wrap="square">
            <a:spAutoFit/>
          </a:bodyPr>
          <a:lstStyle/>
          <a:p>
            <a:pPr marL="342900" marR="0" lvl="0" indent="-342900">
              <a:spcBef>
                <a:spcPts val="1200"/>
              </a:spcBef>
              <a:spcAft>
                <a:spcPts val="1200"/>
              </a:spcAft>
              <a:buFont typeface="+mj-lt"/>
              <a:buAutoNum type="arabicPeriod"/>
            </a:pPr>
            <a:r>
              <a:rPr lang="en-US" sz="1200" i="1" dirty="0">
                <a:latin typeface="Times New Roman" panose="02020603050405020304" pitchFamily="18" charset="0"/>
                <a:cs typeface="Times New Roman" panose="02020603050405020304" pitchFamily="18" charset="0"/>
              </a:rPr>
              <a:t>Kimball Group. (n.d.). Dimensional Modeling Techniques. Retrieved from </a:t>
            </a:r>
            <a:r>
              <a:rPr lang="en-US" sz="1200" i="1" dirty="0">
                <a:latin typeface="Times New Roman" panose="02020603050405020304" pitchFamily="18" charset="0"/>
                <a:cs typeface="Times New Roman" panose="02020603050405020304" pitchFamily="18" charset="0"/>
                <a:hlinkClick r:id="rId2"/>
              </a:rPr>
              <a:t>https://www.kimballgroup.com/data-warehouse-business-intelligence-resources/kimball-techniques/dimensional-modeling-techniques</a:t>
            </a:r>
            <a:endParaRPr lang="en-US" sz="1200" i="1" dirty="0">
              <a:latin typeface="Times New Roman" panose="02020603050405020304" pitchFamily="18" charset="0"/>
              <a:cs typeface="Times New Roman" panose="02020603050405020304" pitchFamily="18" charset="0"/>
            </a:endParaRPr>
          </a:p>
          <a:p>
            <a:pPr marL="342900" marR="0" lvl="0" indent="-342900">
              <a:spcBef>
                <a:spcPts val="1200"/>
              </a:spcBef>
              <a:spcAft>
                <a:spcPts val="120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McKinsey &amp; Company. (2023).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Unlocking data-driven growth in enterprises</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Retrieved from </a:t>
            </a:r>
            <a:r>
              <a:rPr lang="en-US" sz="12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https://www.mckinsey.com/business-functions/mckinsey-digital/our-insights/unlocking-data-driven-growth-in-enterprises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1200"/>
              </a:spcBef>
              <a:spcAft>
                <a:spcPts val="120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Sawant, N., &amp; Shah, H. (2013).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Big data application architecture Q&amp;A: A problem-solution approach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Apress</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1200"/>
              </a:spcBef>
              <a:spcAft>
                <a:spcPts val="120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Malinowski, E., &amp;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Zimányi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 (2008). A conceptual model for temporal data warehouses and its transformation to the ER and the object-relational models.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Data &amp; Knowledge Engineering, 64</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 101–123.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1200"/>
              </a:spcBef>
              <a:spcAft>
                <a:spcPts val="120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Kulkarni, R., &amp;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Munjala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 (2023). Data quality management in Snowflake cloud platform.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Journal of Data Engineering, 35</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(4), 215–230.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1200"/>
              </a:spcBef>
              <a:spcAft>
                <a:spcPts val="1200"/>
              </a:spcAft>
              <a:buFont typeface="+mj-lt"/>
              <a:buAutoNum type="arabicPeriod"/>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Zainol</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 &amp; Hassan, N. (2017). Data warehouse schema for monitoring key performance indicators (KPIs) for university teaching and learning using goal-oriented approach.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Journal of Information and Communication Technology, 16</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(2), 45–62.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1200"/>
              </a:spcBef>
              <a:spcAft>
                <a:spcPts val="1200"/>
              </a:spcAft>
              <a:buFont typeface="+mj-lt"/>
              <a:buAutoNum type="arabicPeriod"/>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Chen, J., &amp; Wang, R. (2022). Integrating unstructured data into data warehouses using NLP techniques.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Journal of Data Science and Analytics, 29</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(3), 123–138.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1200"/>
              </a:spcBef>
              <a:spcAft>
                <a:spcPts val="1200"/>
              </a:spcAft>
              <a:buFont typeface="+mj-lt"/>
              <a:buAutoNum type="arabicPeriod"/>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Katasani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D. P. (2025). Implementing robust data governance frameworks in the Snowflake platform. </a:t>
            </a:r>
            <a:r>
              <a:rPr lang="en-US" sz="1200" i="1" dirty="0">
                <a:effectLst/>
                <a:latin typeface="Times New Roman" panose="02020603050405020304" pitchFamily="18" charset="0"/>
                <a:ea typeface="Times New Roman" panose="02020603050405020304" pitchFamily="18" charset="0"/>
                <a:cs typeface="Times New Roman" panose="02020603050405020304" pitchFamily="18" charset="0"/>
              </a:rPr>
              <a:t>International Journal of Scientific Research in Computer Science, Engineering and Information Technology, 11</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 274–281. </a:t>
            </a:r>
            <a:r>
              <a:rPr lang="en-US" sz="12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https://doi.org/10.32628/CSEIT25111226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6883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1EA122-CEAE-CE42-9D32-20768F626355}"/>
              </a:ext>
            </a:extLst>
          </p:cNvPr>
          <p:cNvSpPr>
            <a:spLocks noGrp="1"/>
          </p:cNvSpPr>
          <p:nvPr>
            <p:ph type="subTitle" idx="1"/>
          </p:nvPr>
        </p:nvSpPr>
        <p:spPr/>
        <p:txBody>
          <a:bodyPr/>
          <a:lstStyle/>
          <a:p>
            <a:r>
              <a:rPr lang="en-US" dirty="0"/>
              <a:t>Appendix</a:t>
            </a:r>
          </a:p>
        </p:txBody>
      </p:sp>
      <p:sp>
        <p:nvSpPr>
          <p:cNvPr id="5" name="Date Placeholder 4">
            <a:extLst>
              <a:ext uri="{FF2B5EF4-FFF2-40B4-BE49-F238E27FC236}">
                <a16:creationId xmlns:a16="http://schemas.microsoft.com/office/drawing/2014/main" id="{0BD27ECF-9FFC-0547-83AA-8DF1571D4252}"/>
              </a:ext>
            </a:extLst>
          </p:cNvPr>
          <p:cNvSpPr>
            <a:spLocks noGrp="1"/>
          </p:cNvSpPr>
          <p:nvPr>
            <p:ph type="dt" sz="half" idx="10"/>
          </p:nvPr>
        </p:nvSpPr>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2FBA7647-7D2C-9C46-8817-4A87ACABC263}"/>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Tree>
    <p:extLst>
      <p:ext uri="{BB962C8B-B14F-4D97-AF65-F5344CB8AC3E}">
        <p14:creationId xmlns:p14="http://schemas.microsoft.com/office/powerpoint/2010/main" val="3154321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3919-1BB4-266F-8D70-2ABBDF1A5DEF}"/>
              </a:ext>
            </a:extLst>
          </p:cNvPr>
          <p:cNvSpPr>
            <a:spLocks noGrp="1"/>
          </p:cNvSpPr>
          <p:nvPr>
            <p:ph type="ctrTitle"/>
          </p:nvPr>
        </p:nvSpPr>
        <p:spPr/>
        <p:txBody>
          <a:bodyPr/>
          <a:lstStyle/>
          <a:p>
            <a:r>
              <a:rPr lang="en-US" dirty="0"/>
              <a:t>After Data Modeling</a:t>
            </a:r>
          </a:p>
        </p:txBody>
      </p:sp>
      <p:sp>
        <p:nvSpPr>
          <p:cNvPr id="5" name="Date Placeholder 4">
            <a:extLst>
              <a:ext uri="{FF2B5EF4-FFF2-40B4-BE49-F238E27FC236}">
                <a16:creationId xmlns:a16="http://schemas.microsoft.com/office/drawing/2014/main" id="{576E30C1-7287-0592-8757-4D910FC36058}"/>
              </a:ext>
            </a:extLst>
          </p:cNvPr>
          <p:cNvSpPr>
            <a:spLocks noGrp="1"/>
          </p:cNvSpPr>
          <p:nvPr>
            <p:ph type="dt" sz="half" idx="10"/>
          </p:nvPr>
        </p:nvSpPr>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E3F22677-51CE-4B01-42E0-E2DCBA060CED}"/>
              </a:ext>
            </a:extLst>
          </p:cNvPr>
          <p:cNvSpPr>
            <a:spLocks noGrp="1"/>
          </p:cNvSpPr>
          <p:nvPr>
            <p:ph type="sldNum" sz="quarter" idx="12"/>
          </p:nvPr>
        </p:nvSpPr>
        <p:spPr/>
        <p:txBody>
          <a:bodyPr/>
          <a:lstStyle/>
          <a:p>
            <a:fld id="{8A7A6979-0714-4377-B894-6BE4C2D6E202}" type="slidenum">
              <a:rPr lang="en-US" smtClean="0"/>
              <a:pPr/>
              <a:t>25</a:t>
            </a:fld>
            <a:endParaRPr lang="en-US" dirty="0"/>
          </a:p>
        </p:txBody>
      </p:sp>
      <p:pic>
        <p:nvPicPr>
          <p:cNvPr id="10" name="Picture 9" descr="A screenshot of a computer&#10;&#10;Description automatically generated">
            <a:extLst>
              <a:ext uri="{FF2B5EF4-FFF2-40B4-BE49-F238E27FC236}">
                <a16:creationId xmlns:a16="http://schemas.microsoft.com/office/drawing/2014/main" id="{AA563660-6E32-77CC-92B2-5A2C36EB38D8}"/>
              </a:ext>
            </a:extLst>
          </p:cNvPr>
          <p:cNvPicPr>
            <a:picLocks noChangeAspect="1"/>
          </p:cNvPicPr>
          <p:nvPr/>
        </p:nvPicPr>
        <p:blipFill>
          <a:blip r:embed="rId2"/>
          <a:stretch>
            <a:fillRect/>
          </a:stretch>
        </p:blipFill>
        <p:spPr>
          <a:xfrm>
            <a:off x="1770183" y="1728314"/>
            <a:ext cx="7772400" cy="3401371"/>
          </a:xfrm>
          <a:prstGeom prst="rect">
            <a:avLst/>
          </a:prstGeom>
        </p:spPr>
      </p:pic>
    </p:spTree>
    <p:extLst>
      <p:ext uri="{BB962C8B-B14F-4D97-AF65-F5344CB8AC3E}">
        <p14:creationId xmlns:p14="http://schemas.microsoft.com/office/powerpoint/2010/main" val="1264152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F38C-8A18-81FA-5097-7DF059AE2A24}"/>
              </a:ext>
            </a:extLst>
          </p:cNvPr>
          <p:cNvSpPr>
            <a:spLocks noGrp="1"/>
          </p:cNvSpPr>
          <p:nvPr>
            <p:ph type="ctrTitle"/>
          </p:nvPr>
        </p:nvSpPr>
        <p:spPr>
          <a:xfrm>
            <a:off x="214926" y="287157"/>
            <a:ext cx="8929074" cy="664797"/>
          </a:xfrm>
        </p:spPr>
        <p:txBody>
          <a:bodyPr/>
          <a:lstStyle/>
          <a:p>
            <a:r>
              <a:rPr lang="en-US" dirty="0" err="1"/>
              <a:t>Agreliant</a:t>
            </a:r>
            <a:r>
              <a:rPr lang="en-US" dirty="0"/>
              <a:t> revenue reporting before and after Kimball Modeling</a:t>
            </a:r>
          </a:p>
        </p:txBody>
      </p:sp>
      <p:sp>
        <p:nvSpPr>
          <p:cNvPr id="5" name="Date Placeholder 4">
            <a:extLst>
              <a:ext uri="{FF2B5EF4-FFF2-40B4-BE49-F238E27FC236}">
                <a16:creationId xmlns:a16="http://schemas.microsoft.com/office/drawing/2014/main" id="{96C639BB-1424-15C3-772F-806FE8F7E06C}"/>
              </a:ext>
            </a:extLst>
          </p:cNvPr>
          <p:cNvSpPr>
            <a:spLocks noGrp="1"/>
          </p:cNvSpPr>
          <p:nvPr>
            <p:ph type="dt" sz="half" idx="10"/>
          </p:nvPr>
        </p:nvSpPr>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213E022A-A6C4-5E8E-29ED-37E213A448DA}"/>
              </a:ext>
            </a:extLst>
          </p:cNvPr>
          <p:cNvSpPr>
            <a:spLocks noGrp="1"/>
          </p:cNvSpPr>
          <p:nvPr>
            <p:ph type="sldNum" sz="quarter" idx="12"/>
          </p:nvPr>
        </p:nvSpPr>
        <p:spPr/>
        <p:txBody>
          <a:bodyPr/>
          <a:lstStyle/>
          <a:p>
            <a:fld id="{8A7A6979-0714-4377-B894-6BE4C2D6E202}" type="slidenum">
              <a:rPr lang="en-US" smtClean="0"/>
              <a:pPr/>
              <a:t>26</a:t>
            </a:fld>
            <a:endParaRPr lang="en-US" dirty="0"/>
          </a:p>
        </p:txBody>
      </p:sp>
      <p:sp>
        <p:nvSpPr>
          <p:cNvPr id="7" name="Rounded Rectangle 6">
            <a:extLst>
              <a:ext uri="{FF2B5EF4-FFF2-40B4-BE49-F238E27FC236}">
                <a16:creationId xmlns:a16="http://schemas.microsoft.com/office/drawing/2014/main" id="{70B68F66-1003-F5EB-CE5C-130C43D4DD59}"/>
              </a:ext>
            </a:extLst>
          </p:cNvPr>
          <p:cNvSpPr/>
          <p:nvPr/>
        </p:nvSpPr>
        <p:spPr>
          <a:xfrm>
            <a:off x="1031631" y="1043352"/>
            <a:ext cx="3950677" cy="5040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 Sales Volume using CTE</a:t>
            </a:r>
          </a:p>
        </p:txBody>
      </p:sp>
      <p:sp>
        <p:nvSpPr>
          <p:cNvPr id="8" name="Rounded Rectangle 7">
            <a:extLst>
              <a:ext uri="{FF2B5EF4-FFF2-40B4-BE49-F238E27FC236}">
                <a16:creationId xmlns:a16="http://schemas.microsoft.com/office/drawing/2014/main" id="{48928AE8-FF87-B2B7-3336-69E8063AF1FC}"/>
              </a:ext>
            </a:extLst>
          </p:cNvPr>
          <p:cNvSpPr/>
          <p:nvPr/>
        </p:nvSpPr>
        <p:spPr>
          <a:xfrm>
            <a:off x="1031631" y="2011230"/>
            <a:ext cx="3950677" cy="5040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Identify Customer zones using CTE</a:t>
            </a:r>
          </a:p>
        </p:txBody>
      </p:sp>
      <p:sp>
        <p:nvSpPr>
          <p:cNvPr id="9" name="Rounded Rectangle 8">
            <a:extLst>
              <a:ext uri="{FF2B5EF4-FFF2-40B4-BE49-F238E27FC236}">
                <a16:creationId xmlns:a16="http://schemas.microsoft.com/office/drawing/2014/main" id="{B7DD751F-2FB3-6B2C-7BA1-2E1615D32E77}"/>
              </a:ext>
            </a:extLst>
          </p:cNvPr>
          <p:cNvSpPr/>
          <p:nvPr/>
        </p:nvSpPr>
        <p:spPr>
          <a:xfrm>
            <a:off x="1031630" y="2924787"/>
            <a:ext cx="3950677" cy="5040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Product pricing info using CTE</a:t>
            </a:r>
          </a:p>
        </p:txBody>
      </p:sp>
      <p:sp>
        <p:nvSpPr>
          <p:cNvPr id="10" name="Rounded Rectangle 9">
            <a:extLst>
              <a:ext uri="{FF2B5EF4-FFF2-40B4-BE49-F238E27FC236}">
                <a16:creationId xmlns:a16="http://schemas.microsoft.com/office/drawing/2014/main" id="{4F55F38B-5302-B114-42A7-27B4034524FE}"/>
              </a:ext>
            </a:extLst>
          </p:cNvPr>
          <p:cNvSpPr/>
          <p:nvPr/>
        </p:nvSpPr>
        <p:spPr>
          <a:xfrm>
            <a:off x="1031630" y="3894007"/>
            <a:ext cx="3950677" cy="5040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Match Sales with prices using CTE</a:t>
            </a:r>
          </a:p>
        </p:txBody>
      </p:sp>
      <p:sp>
        <p:nvSpPr>
          <p:cNvPr id="11" name="Rounded Rectangle 10">
            <a:extLst>
              <a:ext uri="{FF2B5EF4-FFF2-40B4-BE49-F238E27FC236}">
                <a16:creationId xmlns:a16="http://schemas.microsoft.com/office/drawing/2014/main" id="{14AA688F-600C-6415-DC47-B4F35E53E5FF}"/>
              </a:ext>
            </a:extLst>
          </p:cNvPr>
          <p:cNvSpPr/>
          <p:nvPr/>
        </p:nvSpPr>
        <p:spPr>
          <a:xfrm>
            <a:off x="1031630" y="4813338"/>
            <a:ext cx="3950677" cy="5040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Final Revenue Output</a:t>
            </a:r>
          </a:p>
        </p:txBody>
      </p:sp>
      <p:sp>
        <p:nvSpPr>
          <p:cNvPr id="12" name="Down Arrow 11">
            <a:extLst>
              <a:ext uri="{FF2B5EF4-FFF2-40B4-BE49-F238E27FC236}">
                <a16:creationId xmlns:a16="http://schemas.microsoft.com/office/drawing/2014/main" id="{9CDA3FCE-35A4-B739-1F08-3A07D4B354D9}"/>
              </a:ext>
            </a:extLst>
          </p:cNvPr>
          <p:cNvSpPr/>
          <p:nvPr/>
        </p:nvSpPr>
        <p:spPr>
          <a:xfrm>
            <a:off x="2790092" y="1629507"/>
            <a:ext cx="316523" cy="281354"/>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8EE3B3D5-F30F-87B1-BB3B-5CB463D38FB6}"/>
              </a:ext>
            </a:extLst>
          </p:cNvPr>
          <p:cNvSpPr/>
          <p:nvPr/>
        </p:nvSpPr>
        <p:spPr>
          <a:xfrm>
            <a:off x="2790091" y="2591643"/>
            <a:ext cx="316523" cy="281354"/>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731D672A-B9EB-77E3-D3BD-B884BF314FE4}"/>
              </a:ext>
            </a:extLst>
          </p:cNvPr>
          <p:cNvSpPr/>
          <p:nvPr/>
        </p:nvSpPr>
        <p:spPr>
          <a:xfrm>
            <a:off x="2790090" y="3546870"/>
            <a:ext cx="316523" cy="281354"/>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C6F5CE57-1AA0-ED7E-CC15-657BF1FF02AB}"/>
              </a:ext>
            </a:extLst>
          </p:cNvPr>
          <p:cNvSpPr/>
          <p:nvPr/>
        </p:nvSpPr>
        <p:spPr>
          <a:xfrm>
            <a:off x="2790090" y="4485893"/>
            <a:ext cx="316523" cy="281354"/>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95D7DE75-0B52-6C08-A25E-A62F5F598A20}"/>
              </a:ext>
            </a:extLst>
          </p:cNvPr>
          <p:cNvSpPr/>
          <p:nvPr/>
        </p:nvSpPr>
        <p:spPr>
          <a:xfrm>
            <a:off x="1031630" y="5635261"/>
            <a:ext cx="3950677" cy="5040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Group Revenue by product</a:t>
            </a:r>
          </a:p>
        </p:txBody>
      </p:sp>
      <p:sp>
        <p:nvSpPr>
          <p:cNvPr id="17" name="Down Arrow 16">
            <a:extLst>
              <a:ext uri="{FF2B5EF4-FFF2-40B4-BE49-F238E27FC236}">
                <a16:creationId xmlns:a16="http://schemas.microsoft.com/office/drawing/2014/main" id="{8ED379CF-6FDC-A991-6A44-31DCDC4FFE93}"/>
              </a:ext>
            </a:extLst>
          </p:cNvPr>
          <p:cNvSpPr/>
          <p:nvPr/>
        </p:nvSpPr>
        <p:spPr>
          <a:xfrm>
            <a:off x="2790089" y="5365992"/>
            <a:ext cx="316523" cy="281354"/>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C7C5DFB5-DDB1-3C6C-4670-C10430BA6D55}"/>
              </a:ext>
            </a:extLst>
          </p:cNvPr>
          <p:cNvSpPr/>
          <p:nvPr/>
        </p:nvSpPr>
        <p:spPr>
          <a:xfrm>
            <a:off x="7036778" y="2591643"/>
            <a:ext cx="4730261" cy="8673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Pull data from already created Data mart for revenue by product</a:t>
            </a:r>
          </a:p>
        </p:txBody>
      </p:sp>
      <p:sp>
        <p:nvSpPr>
          <p:cNvPr id="21" name="Rounded Rectangle 20">
            <a:extLst>
              <a:ext uri="{FF2B5EF4-FFF2-40B4-BE49-F238E27FC236}">
                <a16:creationId xmlns:a16="http://schemas.microsoft.com/office/drawing/2014/main" id="{6220481C-2932-DC85-5EC9-CA8ECF223860}"/>
              </a:ext>
            </a:extLst>
          </p:cNvPr>
          <p:cNvSpPr/>
          <p:nvPr/>
        </p:nvSpPr>
        <p:spPr>
          <a:xfrm rot="16200000">
            <a:off x="-1040424" y="3095907"/>
            <a:ext cx="2930769" cy="504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Before</a:t>
            </a:r>
          </a:p>
        </p:txBody>
      </p:sp>
      <p:sp>
        <p:nvSpPr>
          <p:cNvPr id="22" name="Rounded Rectangle 21">
            <a:extLst>
              <a:ext uri="{FF2B5EF4-FFF2-40B4-BE49-F238E27FC236}">
                <a16:creationId xmlns:a16="http://schemas.microsoft.com/office/drawing/2014/main" id="{1BBCF646-9957-8E83-2312-6C0FFF768AE7}"/>
              </a:ext>
            </a:extLst>
          </p:cNvPr>
          <p:cNvSpPr/>
          <p:nvPr/>
        </p:nvSpPr>
        <p:spPr>
          <a:xfrm rot="16200000">
            <a:off x="4894384" y="3095906"/>
            <a:ext cx="2930769" cy="504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After</a:t>
            </a:r>
          </a:p>
        </p:txBody>
      </p:sp>
      <p:cxnSp>
        <p:nvCxnSpPr>
          <p:cNvPr id="24" name="Straight Connector 23">
            <a:extLst>
              <a:ext uri="{FF2B5EF4-FFF2-40B4-BE49-F238E27FC236}">
                <a16:creationId xmlns:a16="http://schemas.microsoft.com/office/drawing/2014/main" id="{0AFFB179-6F72-5F7E-3001-D7BEE7AC7E28}"/>
              </a:ext>
            </a:extLst>
          </p:cNvPr>
          <p:cNvCxnSpPr>
            <a:cxnSpLocks/>
          </p:cNvCxnSpPr>
          <p:nvPr/>
        </p:nvCxnSpPr>
        <p:spPr>
          <a:xfrm>
            <a:off x="5498123" y="1043352"/>
            <a:ext cx="0" cy="5677871"/>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007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E73D688-E632-1244-8778-FE87C28D958E}"/>
              </a:ext>
            </a:extLst>
          </p:cNvPr>
          <p:cNvSpPr>
            <a:spLocks noGrp="1"/>
          </p:cNvSpPr>
          <p:nvPr>
            <p:ph type="ctrTitle"/>
          </p:nvPr>
        </p:nvSpPr>
        <p:spPr>
          <a:xfrm>
            <a:off x="2628901" y="1521334"/>
            <a:ext cx="6347459" cy="664797"/>
          </a:xfrm>
        </p:spPr>
        <p:txBody>
          <a:bodyPr/>
          <a:lstStyle/>
          <a:p>
            <a:r>
              <a:rPr lang="en-US" sz="4800" b="0" dirty="0">
                <a:latin typeface="Franklin Gothic Demi" panose="020B0603020102020204" pitchFamily="34" charset="0"/>
              </a:rPr>
              <a:t>Thank You</a:t>
            </a:r>
          </a:p>
        </p:txBody>
      </p:sp>
      <p:sp>
        <p:nvSpPr>
          <p:cNvPr id="4" name="Date">
            <a:extLst>
              <a:ext uri="{FF2B5EF4-FFF2-40B4-BE49-F238E27FC236}">
                <a16:creationId xmlns:a16="http://schemas.microsoft.com/office/drawing/2014/main" id="{4308CDE5-DD68-3740-85BD-EE252849D49E}"/>
              </a:ext>
            </a:extLst>
          </p:cNvPr>
          <p:cNvSpPr>
            <a:spLocks noGrp="1"/>
          </p:cNvSpPr>
          <p:nvPr>
            <p:ph type="dt" sz="half" idx="10"/>
          </p:nvPr>
        </p:nvSpPr>
        <p:spPr/>
        <p:txBody>
          <a:bodyPr/>
          <a:lstStyle/>
          <a:p>
            <a:fld id="{D47A9A36-4EB0-BF46-AE48-7CDA251B954B}" type="datetime1">
              <a:rPr lang="en-US" smtClean="0"/>
              <a:pPr/>
              <a:t>3/27/2025</a:t>
            </a:fld>
            <a:endParaRPr lang="en-US" dirty="0"/>
          </a:p>
        </p:txBody>
      </p:sp>
      <p:sp>
        <p:nvSpPr>
          <p:cNvPr id="5" name="Slide Number">
            <a:extLst>
              <a:ext uri="{FF2B5EF4-FFF2-40B4-BE49-F238E27FC236}">
                <a16:creationId xmlns:a16="http://schemas.microsoft.com/office/drawing/2014/main" id="{BF90099D-AEBF-BE42-B572-F48AF47617D6}"/>
              </a:ext>
            </a:extLst>
          </p:cNvPr>
          <p:cNvSpPr>
            <a:spLocks noGrp="1"/>
          </p:cNvSpPr>
          <p:nvPr>
            <p:ph type="sldNum" sz="quarter" idx="12"/>
          </p:nvPr>
        </p:nvSpPr>
        <p:spPr/>
        <p:txBody>
          <a:bodyPr/>
          <a:lstStyle/>
          <a:p>
            <a:fld id="{8A7A6979-0714-4377-B894-6BE4C2D6E202}" type="slidenum">
              <a:rPr lang="en-US" smtClean="0"/>
              <a:pPr/>
              <a:t>27</a:t>
            </a:fld>
            <a:endParaRPr lang="en-US" dirty="0"/>
          </a:p>
        </p:txBody>
      </p:sp>
    </p:spTree>
    <p:extLst>
      <p:ext uri="{BB962C8B-B14F-4D97-AF65-F5344CB8AC3E}">
        <p14:creationId xmlns:p14="http://schemas.microsoft.com/office/powerpoint/2010/main" val="3743599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2D480-422F-1218-8C78-A166FAF8CA77}"/>
            </a:ext>
          </a:extLst>
        </p:cNvPr>
        <p:cNvGrpSpPr/>
        <p:nvPr/>
      </p:nvGrpSpPr>
      <p:grpSpPr>
        <a:xfrm>
          <a:off x="0" y="0"/>
          <a:ext cx="0" cy="0"/>
          <a:chOff x="0" y="0"/>
          <a:chExt cx="0" cy="0"/>
        </a:xfrm>
      </p:grpSpPr>
      <p:sp>
        <p:nvSpPr>
          <p:cNvPr id="48" name="Freeform 2">
            <a:extLst>
              <a:ext uri="{FF2B5EF4-FFF2-40B4-BE49-F238E27FC236}">
                <a16:creationId xmlns:a16="http://schemas.microsoft.com/office/drawing/2014/main" id="{1CCF912B-90D6-FBC0-31A8-21B94F99BB2F}"/>
              </a:ext>
            </a:extLst>
          </p:cNvPr>
          <p:cNvSpPr/>
          <p:nvPr/>
        </p:nvSpPr>
        <p:spPr>
          <a:xfrm>
            <a:off x="0" y="942108"/>
            <a:ext cx="12192000" cy="591589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sz="1200"/>
          </a:p>
        </p:txBody>
      </p:sp>
      <p:sp>
        <p:nvSpPr>
          <p:cNvPr id="2" name="Title 1">
            <a:extLst>
              <a:ext uri="{FF2B5EF4-FFF2-40B4-BE49-F238E27FC236}">
                <a16:creationId xmlns:a16="http://schemas.microsoft.com/office/drawing/2014/main" id="{3535A388-D49F-18FE-0C4E-2B3B8DA40B6D}"/>
              </a:ext>
            </a:extLst>
          </p:cNvPr>
          <p:cNvSpPr>
            <a:spLocks noGrp="1"/>
          </p:cNvSpPr>
          <p:nvPr>
            <p:ph type="ctrTitle"/>
          </p:nvPr>
        </p:nvSpPr>
        <p:spPr/>
        <p:txBody>
          <a:bodyPr/>
          <a:lstStyle/>
          <a:p>
            <a:r>
              <a:rPr lang="en-US" dirty="0"/>
              <a:t>Project Plan with Refined Scope</a:t>
            </a:r>
          </a:p>
        </p:txBody>
      </p:sp>
      <p:sp>
        <p:nvSpPr>
          <p:cNvPr id="12" name="TextBox 11">
            <a:extLst>
              <a:ext uri="{FF2B5EF4-FFF2-40B4-BE49-F238E27FC236}">
                <a16:creationId xmlns:a16="http://schemas.microsoft.com/office/drawing/2014/main" id="{B7748266-68B4-6FA3-7FCE-0B96464446C4}"/>
              </a:ext>
            </a:extLst>
          </p:cNvPr>
          <p:cNvSpPr txBox="1"/>
          <p:nvPr/>
        </p:nvSpPr>
        <p:spPr>
          <a:xfrm>
            <a:off x="549550" y="1832748"/>
            <a:ext cx="5546450" cy="1384995"/>
          </a:xfrm>
          <a:prstGeom prst="rect">
            <a:avLst/>
          </a:prstGeom>
          <a:noFill/>
        </p:spPr>
        <p:txBody>
          <a:bodyPr wrap="square">
            <a:spAutoFit/>
          </a:bodyPr>
          <a:lstStyle/>
          <a:p>
            <a:r>
              <a:rPr lang="en-US" sz="1400" b="1" dirty="0">
                <a:latin typeface="+mj-lt"/>
              </a:rPr>
              <a:t>Data Understanding</a:t>
            </a:r>
          </a:p>
          <a:p>
            <a:endParaRPr lang="en-US" sz="1400" b="1" dirty="0"/>
          </a:p>
          <a:p>
            <a:pPr>
              <a:buFont typeface="Arial" panose="020B0604020202020204" pitchFamily="34" charset="0"/>
              <a:buChar char="•"/>
            </a:pPr>
            <a:r>
              <a:rPr lang="en-US" sz="1400" dirty="0"/>
              <a:t>  Identify what data </a:t>
            </a:r>
            <a:r>
              <a:rPr lang="en-US" sz="1400" dirty="0" err="1"/>
              <a:t>AgReliant</a:t>
            </a:r>
            <a:r>
              <a:rPr lang="en-US" sz="1400" dirty="0"/>
              <a:t> Genetics collects and stores.</a:t>
            </a:r>
          </a:p>
          <a:p>
            <a:pPr>
              <a:buFont typeface="Arial" panose="020B0604020202020204" pitchFamily="34" charset="0"/>
              <a:buChar char="•"/>
            </a:pPr>
            <a:r>
              <a:rPr lang="en-US" sz="1400" dirty="0"/>
              <a:t>  Determine how different teams access and use this data for decision-making.</a:t>
            </a:r>
          </a:p>
          <a:p>
            <a:pPr>
              <a:buFont typeface="Arial" panose="020B0604020202020204" pitchFamily="34" charset="0"/>
              <a:buChar char="•"/>
            </a:pPr>
            <a:r>
              <a:rPr lang="en-US" sz="1400" dirty="0"/>
              <a:t>  Understand current reporting mechanisms and data dependencies.</a:t>
            </a:r>
          </a:p>
        </p:txBody>
      </p:sp>
      <p:graphicFrame>
        <p:nvGraphicFramePr>
          <p:cNvPr id="14" name="Table 13">
            <a:extLst>
              <a:ext uri="{FF2B5EF4-FFF2-40B4-BE49-F238E27FC236}">
                <a16:creationId xmlns:a16="http://schemas.microsoft.com/office/drawing/2014/main" id="{A0D95177-FA8E-493A-D199-EDEF3C4E0A35}"/>
              </a:ext>
            </a:extLst>
          </p:cNvPr>
          <p:cNvGraphicFramePr>
            <a:graphicFrameLocks noGrp="1"/>
          </p:cNvGraphicFramePr>
          <p:nvPr>
            <p:extLst>
              <p:ext uri="{D42A27DB-BD31-4B8C-83A1-F6EECF244321}">
                <p14:modId xmlns:p14="http://schemas.microsoft.com/office/powerpoint/2010/main" val="4023192614"/>
              </p:ext>
            </p:extLst>
          </p:nvPr>
        </p:nvGraphicFramePr>
        <p:xfrm>
          <a:off x="549550" y="3462895"/>
          <a:ext cx="2140668" cy="1012500"/>
        </p:xfrm>
        <a:graphic>
          <a:graphicData uri="http://schemas.openxmlformats.org/drawingml/2006/table">
            <a:tbl>
              <a:tblPr firstRow="1">
                <a:tableStyleId>{5C22544A-7EE6-4342-B048-85BDC9FD1C3A}</a:tableStyleId>
              </a:tblPr>
              <a:tblGrid>
                <a:gridCol w="1070334">
                  <a:extLst>
                    <a:ext uri="{9D8B030D-6E8A-4147-A177-3AD203B41FA5}">
                      <a16:colId xmlns:a16="http://schemas.microsoft.com/office/drawing/2014/main" val="1140271138"/>
                    </a:ext>
                  </a:extLst>
                </a:gridCol>
                <a:gridCol w="1070334">
                  <a:extLst>
                    <a:ext uri="{9D8B030D-6E8A-4147-A177-3AD203B41FA5}">
                      <a16:colId xmlns:a16="http://schemas.microsoft.com/office/drawing/2014/main" val="779308496"/>
                    </a:ext>
                  </a:extLst>
                </a:gridCol>
              </a:tblGrid>
              <a:tr h="337500">
                <a:tc gridSpan="2">
                  <a:txBody>
                    <a:bodyPr/>
                    <a:lstStyle/>
                    <a:p>
                      <a:pPr algn="ctr" fontAlgn="b"/>
                      <a:r>
                        <a:rPr lang="en-US" sz="1100" b="1" u="none" strike="noStrike" dirty="0">
                          <a:solidFill>
                            <a:schemeClr val="accent4"/>
                          </a:solidFill>
                          <a:effectLst/>
                        </a:rPr>
                        <a:t>Snapshot</a:t>
                      </a:r>
                      <a:endParaRPr lang="en-US" sz="1100" b="1" i="0" u="none" strike="noStrike" dirty="0">
                        <a:solidFill>
                          <a:schemeClr val="accent4"/>
                        </a:solidFill>
                        <a:effectLst/>
                        <a:latin typeface="Aptos Narrow" panose="020B0004020202020204" pitchFamily="34" charset="0"/>
                      </a:endParaRPr>
                    </a:p>
                  </a:txBody>
                  <a:tcPr marL="9525" marR="9525" marT="9525" marB="0" anchor="ctr">
                    <a:solidFill>
                      <a:srgbClr val="327476"/>
                    </a:solidFill>
                  </a:tcPr>
                </a:tc>
                <a:tc hMerge="1">
                  <a:txBody>
                    <a:bodyPr/>
                    <a:lstStyle/>
                    <a:p>
                      <a:endParaRPr lang="en-US"/>
                    </a:p>
                  </a:txBody>
                  <a:tcPr/>
                </a:tc>
                <a:extLst>
                  <a:ext uri="{0D108BD9-81ED-4DB2-BD59-A6C34878D82A}">
                    <a16:rowId xmlns:a16="http://schemas.microsoft.com/office/drawing/2014/main" val="841239973"/>
                  </a:ext>
                </a:extLst>
              </a:tr>
              <a:tr h="337500">
                <a:tc>
                  <a:txBody>
                    <a:bodyPr/>
                    <a:lstStyle/>
                    <a:p>
                      <a:pPr algn="ctr" fontAlgn="b"/>
                      <a:r>
                        <a:rPr lang="en-US" sz="1100" b="1" u="none" strike="noStrike" dirty="0">
                          <a:effectLst/>
                        </a:rPr>
                        <a:t>Schemas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u="none" strike="noStrike" dirty="0">
                          <a:effectLst/>
                        </a:rPr>
                        <a:t>18</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644840522"/>
                  </a:ext>
                </a:extLst>
              </a:tr>
              <a:tr h="337500">
                <a:tc>
                  <a:txBody>
                    <a:bodyPr/>
                    <a:lstStyle/>
                    <a:p>
                      <a:pPr algn="ctr" fontAlgn="b"/>
                      <a:r>
                        <a:rPr lang="en-US" sz="1100" b="1" u="none" strike="noStrike" dirty="0">
                          <a:effectLst/>
                        </a:rPr>
                        <a:t>Unique tables</a:t>
                      </a:r>
                      <a:endParaRPr lang="en-US" sz="1100" b="1"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US" sz="1100" u="none" strike="noStrike" dirty="0">
                          <a:effectLst/>
                        </a:rPr>
                        <a:t>64</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316590816"/>
                  </a:ext>
                </a:extLst>
              </a:tr>
            </a:tbl>
          </a:graphicData>
        </a:graphic>
      </p:graphicFrame>
      <p:graphicFrame>
        <p:nvGraphicFramePr>
          <p:cNvPr id="15" name="Table 14">
            <a:extLst>
              <a:ext uri="{FF2B5EF4-FFF2-40B4-BE49-F238E27FC236}">
                <a16:creationId xmlns:a16="http://schemas.microsoft.com/office/drawing/2014/main" id="{30FC290F-9908-134E-B9AD-3909B8E8F426}"/>
              </a:ext>
            </a:extLst>
          </p:cNvPr>
          <p:cNvGraphicFramePr>
            <a:graphicFrameLocks noGrp="1"/>
          </p:cNvGraphicFramePr>
          <p:nvPr>
            <p:extLst>
              <p:ext uri="{D42A27DB-BD31-4B8C-83A1-F6EECF244321}">
                <p14:modId xmlns:p14="http://schemas.microsoft.com/office/powerpoint/2010/main" val="2793897378"/>
              </p:ext>
            </p:extLst>
          </p:nvPr>
        </p:nvGraphicFramePr>
        <p:xfrm>
          <a:off x="2926647" y="3465789"/>
          <a:ext cx="2714650" cy="1115692"/>
        </p:xfrm>
        <a:graphic>
          <a:graphicData uri="http://schemas.openxmlformats.org/drawingml/2006/table">
            <a:tbl>
              <a:tblPr firstRow="1">
                <a:tableStyleId>{5C22544A-7EE6-4342-B048-85BDC9FD1C3A}</a:tableStyleId>
              </a:tblPr>
              <a:tblGrid>
                <a:gridCol w="1874586">
                  <a:extLst>
                    <a:ext uri="{9D8B030D-6E8A-4147-A177-3AD203B41FA5}">
                      <a16:colId xmlns:a16="http://schemas.microsoft.com/office/drawing/2014/main" val="3353615744"/>
                    </a:ext>
                  </a:extLst>
                </a:gridCol>
                <a:gridCol w="840064">
                  <a:extLst>
                    <a:ext uri="{9D8B030D-6E8A-4147-A177-3AD203B41FA5}">
                      <a16:colId xmlns:a16="http://schemas.microsoft.com/office/drawing/2014/main" val="1751464773"/>
                    </a:ext>
                  </a:extLst>
                </a:gridCol>
              </a:tblGrid>
              <a:tr h="278923">
                <a:tc gridSpan="2">
                  <a:txBody>
                    <a:bodyPr/>
                    <a:lstStyle/>
                    <a:p>
                      <a:pPr marL="0" algn="ctr" defTabSz="914377" rtl="0" eaLnBrk="1" fontAlgn="b" latinLnBrk="0" hangingPunct="1"/>
                      <a:r>
                        <a:rPr lang="en-US" sz="1100" b="1" u="none" strike="noStrike" kern="1200" dirty="0">
                          <a:solidFill>
                            <a:schemeClr val="accent4"/>
                          </a:solidFill>
                          <a:effectLst/>
                          <a:latin typeface="+mn-lt"/>
                          <a:ea typeface="+mn-ea"/>
                          <a:cs typeface="+mn-cs"/>
                        </a:rPr>
                        <a:t>BSTI Schema</a:t>
                      </a:r>
                    </a:p>
                  </a:txBody>
                  <a:tcPr marL="9525" marR="9525" marT="9525" marB="0" anchor="ctr">
                    <a:solidFill>
                      <a:srgbClr val="327476"/>
                    </a:solidFill>
                  </a:tcPr>
                </a:tc>
                <a:tc hMerge="1">
                  <a:txBody>
                    <a:bodyPr/>
                    <a:lstStyle/>
                    <a:p>
                      <a:endParaRPr lang="en-US"/>
                    </a:p>
                  </a:txBody>
                  <a:tcPr/>
                </a:tc>
                <a:extLst>
                  <a:ext uri="{0D108BD9-81ED-4DB2-BD59-A6C34878D82A}">
                    <a16:rowId xmlns:a16="http://schemas.microsoft.com/office/drawing/2014/main" val="3671679883"/>
                  </a:ext>
                </a:extLst>
              </a:tr>
              <a:tr h="278923">
                <a:tc>
                  <a:txBody>
                    <a:bodyPr/>
                    <a:lstStyle/>
                    <a:p>
                      <a:pPr algn="ctr" fontAlgn="ctr"/>
                      <a:r>
                        <a:rPr lang="en-US" sz="1100" u="none" strike="noStrike" dirty="0">
                          <a:effectLst/>
                        </a:rPr>
                        <a:t>Tables</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r>
                        <a:rPr lang="en-US" sz="1100" u="none" strike="noStrike" dirty="0">
                          <a:effectLst/>
                        </a:rPr>
                        <a:t>19</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108356578"/>
                  </a:ext>
                </a:extLst>
              </a:tr>
              <a:tr h="278923">
                <a:tc>
                  <a:txBody>
                    <a:bodyPr/>
                    <a:lstStyle/>
                    <a:p>
                      <a:pPr algn="ctr" fontAlgn="ctr"/>
                      <a:r>
                        <a:rPr lang="en-US" sz="1100" u="none" strike="noStrike" dirty="0">
                          <a:effectLst/>
                        </a:rPr>
                        <a:t>Total Rows</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r>
                        <a:rPr lang="en-US" sz="1100" u="none" strike="noStrike" dirty="0">
                          <a:effectLst/>
                        </a:rPr>
                        <a:t>3.3 M</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009793377"/>
                  </a:ext>
                </a:extLst>
              </a:tr>
              <a:tr h="278923">
                <a:tc>
                  <a:txBody>
                    <a:bodyPr/>
                    <a:lstStyle/>
                    <a:p>
                      <a:pPr algn="ctr" fontAlgn="ctr"/>
                      <a:r>
                        <a:rPr lang="en-US" sz="1100" u="none" strike="noStrike" dirty="0">
                          <a:effectLst/>
                        </a:rPr>
                        <a:t>Largest Table (Product Pricing)</a:t>
                      </a:r>
                      <a:endParaRPr lang="en-US" sz="11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ctr"/>
                      <a:r>
                        <a:rPr lang="en-US" sz="1100" u="none" strike="noStrike" dirty="0">
                          <a:effectLst/>
                        </a:rPr>
                        <a:t>1.5 M</a:t>
                      </a:r>
                      <a:endParaRPr lang="en-US" sz="11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1609459965"/>
                  </a:ext>
                </a:extLst>
              </a:tr>
            </a:tbl>
          </a:graphicData>
        </a:graphic>
      </p:graphicFrame>
      <p:sp>
        <p:nvSpPr>
          <p:cNvPr id="33" name="Freeform 34">
            <a:extLst>
              <a:ext uri="{FF2B5EF4-FFF2-40B4-BE49-F238E27FC236}">
                <a16:creationId xmlns:a16="http://schemas.microsoft.com/office/drawing/2014/main" id="{94409EC8-4141-B9B7-78FA-ED3DFB37EFA1}"/>
              </a:ext>
            </a:extLst>
          </p:cNvPr>
          <p:cNvSpPr/>
          <p:nvPr/>
        </p:nvSpPr>
        <p:spPr>
          <a:xfrm rot="5400000">
            <a:off x="6841688" y="2374923"/>
            <a:ext cx="845199" cy="719475"/>
          </a:xfrm>
          <a:custGeom>
            <a:avLst/>
            <a:gdLst/>
            <a:ahLst/>
            <a:cxnLst/>
            <a:rect l="l" t="t" r="r" b="b"/>
            <a:pathLst>
              <a:path w="1267798" h="1079213">
                <a:moveTo>
                  <a:pt x="0" y="0"/>
                </a:moveTo>
                <a:lnTo>
                  <a:pt x="1267798" y="0"/>
                </a:lnTo>
                <a:lnTo>
                  <a:pt x="1267798" y="1079212"/>
                </a:lnTo>
                <a:lnTo>
                  <a:pt x="0" y="1079212"/>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34" name="Freeform 35">
            <a:extLst>
              <a:ext uri="{FF2B5EF4-FFF2-40B4-BE49-F238E27FC236}">
                <a16:creationId xmlns:a16="http://schemas.microsoft.com/office/drawing/2014/main" id="{6914B844-4A9F-925D-434D-D8312BD57425}"/>
              </a:ext>
            </a:extLst>
          </p:cNvPr>
          <p:cNvSpPr/>
          <p:nvPr/>
        </p:nvSpPr>
        <p:spPr>
          <a:xfrm rot="5400000">
            <a:off x="6839531" y="3469432"/>
            <a:ext cx="845199" cy="719475"/>
          </a:xfrm>
          <a:custGeom>
            <a:avLst/>
            <a:gdLst/>
            <a:ahLst/>
            <a:cxnLst/>
            <a:rect l="l" t="t" r="r" b="b"/>
            <a:pathLst>
              <a:path w="1267798" h="1079213">
                <a:moveTo>
                  <a:pt x="0" y="0"/>
                </a:moveTo>
                <a:lnTo>
                  <a:pt x="1267798" y="0"/>
                </a:lnTo>
                <a:lnTo>
                  <a:pt x="1267798" y="1079213"/>
                </a:lnTo>
                <a:lnTo>
                  <a:pt x="0" y="107921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sz="1200"/>
          </a:p>
        </p:txBody>
      </p:sp>
      <p:sp>
        <p:nvSpPr>
          <p:cNvPr id="35" name="Freeform 36">
            <a:extLst>
              <a:ext uri="{FF2B5EF4-FFF2-40B4-BE49-F238E27FC236}">
                <a16:creationId xmlns:a16="http://schemas.microsoft.com/office/drawing/2014/main" id="{B3C880C1-5B13-55E3-36F2-44394E6BA9A2}"/>
              </a:ext>
            </a:extLst>
          </p:cNvPr>
          <p:cNvSpPr/>
          <p:nvPr/>
        </p:nvSpPr>
        <p:spPr>
          <a:xfrm rot="5400000">
            <a:off x="6839531" y="4526475"/>
            <a:ext cx="845199" cy="719475"/>
          </a:xfrm>
          <a:custGeom>
            <a:avLst/>
            <a:gdLst/>
            <a:ahLst/>
            <a:cxnLst/>
            <a:rect l="l" t="t" r="r" b="b"/>
            <a:pathLst>
              <a:path w="1267798" h="1079213">
                <a:moveTo>
                  <a:pt x="0" y="0"/>
                </a:moveTo>
                <a:lnTo>
                  <a:pt x="1267798" y="0"/>
                </a:lnTo>
                <a:lnTo>
                  <a:pt x="1267798" y="1079213"/>
                </a:lnTo>
                <a:lnTo>
                  <a:pt x="0" y="107921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sz="1200"/>
          </a:p>
        </p:txBody>
      </p:sp>
      <p:sp>
        <p:nvSpPr>
          <p:cNvPr id="36" name="TextBox 41">
            <a:extLst>
              <a:ext uri="{FF2B5EF4-FFF2-40B4-BE49-F238E27FC236}">
                <a16:creationId xmlns:a16="http://schemas.microsoft.com/office/drawing/2014/main" id="{C615FD77-DFD5-E568-034B-6042D41BAF68}"/>
              </a:ext>
            </a:extLst>
          </p:cNvPr>
          <p:cNvSpPr txBox="1"/>
          <p:nvPr/>
        </p:nvSpPr>
        <p:spPr>
          <a:xfrm>
            <a:off x="7801824" y="2289951"/>
            <a:ext cx="3152155" cy="239746"/>
          </a:xfrm>
          <a:prstGeom prst="rect">
            <a:avLst/>
          </a:prstGeom>
        </p:spPr>
        <p:txBody>
          <a:bodyPr lIns="0" tIns="0" rIns="0" bIns="0" rtlCol="0" anchor="t">
            <a:spAutoFit/>
          </a:bodyPr>
          <a:lstStyle/>
          <a:p>
            <a:pPr marL="0" lvl="1">
              <a:lnSpc>
                <a:spcPts val="1960"/>
              </a:lnSpc>
              <a:spcBef>
                <a:spcPct val="0"/>
              </a:spcBef>
            </a:pPr>
            <a:r>
              <a:rPr lang="en-US" sz="1400" b="1" spc="45" dirty="0">
                <a:solidFill>
                  <a:srgbClr val="000000"/>
                </a:solidFill>
                <a:latin typeface="+mj-lt"/>
                <a:ea typeface="DM Sans Bold"/>
                <a:cs typeface="DM Sans Bold"/>
                <a:sym typeface="DM Sans Bold"/>
              </a:rPr>
              <a:t>Aggregate Multi Year Schema</a:t>
            </a:r>
          </a:p>
        </p:txBody>
      </p:sp>
      <p:sp>
        <p:nvSpPr>
          <p:cNvPr id="37" name="TextBox 42">
            <a:extLst>
              <a:ext uri="{FF2B5EF4-FFF2-40B4-BE49-F238E27FC236}">
                <a16:creationId xmlns:a16="http://schemas.microsoft.com/office/drawing/2014/main" id="{FC5FFC5E-6E98-84BD-9EEC-CB57C96E067D}"/>
              </a:ext>
            </a:extLst>
          </p:cNvPr>
          <p:cNvSpPr txBox="1"/>
          <p:nvPr/>
        </p:nvSpPr>
        <p:spPr>
          <a:xfrm>
            <a:off x="7801824" y="2610052"/>
            <a:ext cx="3642031" cy="369332"/>
          </a:xfrm>
          <a:prstGeom prst="rect">
            <a:avLst/>
          </a:prstGeom>
        </p:spPr>
        <p:txBody>
          <a:bodyPr wrap="square" lIns="0" tIns="0" rIns="0" bIns="0" rtlCol="0" anchor="t">
            <a:spAutoFit/>
          </a:bodyPr>
          <a:lstStyle/>
          <a:p>
            <a:pPr algn="l"/>
            <a:r>
              <a:rPr lang="en-US" sz="1200" dirty="0"/>
              <a:t>Develop approaches to simplify multi-year analytics </a:t>
            </a:r>
          </a:p>
          <a:p>
            <a:pPr algn="l"/>
            <a:r>
              <a:rPr lang="en-US" sz="1200" dirty="0"/>
              <a:t>using </a:t>
            </a:r>
            <a:r>
              <a:rPr lang="en-US" sz="1200" i="1" dirty="0" err="1"/>
              <a:t>datatables.xlsx</a:t>
            </a:r>
            <a:r>
              <a:rPr lang="en-US" sz="1200" i="1" dirty="0"/>
              <a:t>.</a:t>
            </a:r>
          </a:p>
        </p:txBody>
      </p:sp>
      <p:sp>
        <p:nvSpPr>
          <p:cNvPr id="38" name="TextBox 43">
            <a:extLst>
              <a:ext uri="{FF2B5EF4-FFF2-40B4-BE49-F238E27FC236}">
                <a16:creationId xmlns:a16="http://schemas.microsoft.com/office/drawing/2014/main" id="{7C00D4E2-4993-7F50-BC6A-7E0CA1CB24C1}"/>
              </a:ext>
            </a:extLst>
          </p:cNvPr>
          <p:cNvSpPr txBox="1"/>
          <p:nvPr/>
        </p:nvSpPr>
        <p:spPr>
          <a:xfrm>
            <a:off x="7799667" y="3441310"/>
            <a:ext cx="3152155" cy="215444"/>
          </a:xfrm>
          <a:prstGeom prst="rect">
            <a:avLst/>
          </a:prstGeom>
        </p:spPr>
        <p:txBody>
          <a:bodyPr lIns="0" tIns="0" rIns="0" bIns="0" rtlCol="0" anchor="t">
            <a:spAutoFit/>
          </a:bodyPr>
          <a:lstStyle/>
          <a:p>
            <a:r>
              <a:rPr lang="en-US" sz="1400" b="1" dirty="0">
                <a:latin typeface="+mj-lt"/>
              </a:rPr>
              <a:t>Data Modeling</a:t>
            </a:r>
          </a:p>
        </p:txBody>
      </p:sp>
      <p:sp>
        <p:nvSpPr>
          <p:cNvPr id="39" name="TextBox 44">
            <a:extLst>
              <a:ext uri="{FF2B5EF4-FFF2-40B4-BE49-F238E27FC236}">
                <a16:creationId xmlns:a16="http://schemas.microsoft.com/office/drawing/2014/main" id="{0B0FE34F-6D70-B14F-CDF8-6A1D225379A5}"/>
              </a:ext>
            </a:extLst>
          </p:cNvPr>
          <p:cNvSpPr txBox="1"/>
          <p:nvPr/>
        </p:nvSpPr>
        <p:spPr>
          <a:xfrm>
            <a:off x="7799668" y="3761410"/>
            <a:ext cx="3534935" cy="369332"/>
          </a:xfrm>
          <a:prstGeom prst="rect">
            <a:avLst/>
          </a:prstGeom>
        </p:spPr>
        <p:txBody>
          <a:bodyPr wrap="square" lIns="0" tIns="0" rIns="0" bIns="0" rtlCol="0" anchor="t">
            <a:spAutoFit/>
          </a:bodyPr>
          <a:lstStyle/>
          <a:p>
            <a:pPr algn="l"/>
            <a:r>
              <a:rPr lang="en-US" sz="1200" dirty="0"/>
              <a:t>Work with the new multi year schema and build a framework for data modeling</a:t>
            </a:r>
            <a:endParaRPr lang="en-US" sz="1200" i="1" dirty="0"/>
          </a:p>
        </p:txBody>
      </p:sp>
      <p:sp>
        <p:nvSpPr>
          <p:cNvPr id="40" name="TextBox 45">
            <a:extLst>
              <a:ext uri="{FF2B5EF4-FFF2-40B4-BE49-F238E27FC236}">
                <a16:creationId xmlns:a16="http://schemas.microsoft.com/office/drawing/2014/main" id="{4B090F0F-F1F6-6E13-E427-67C4B48D0C57}"/>
              </a:ext>
            </a:extLst>
          </p:cNvPr>
          <p:cNvSpPr txBox="1"/>
          <p:nvPr/>
        </p:nvSpPr>
        <p:spPr>
          <a:xfrm>
            <a:off x="7799667" y="4560828"/>
            <a:ext cx="3152155" cy="215444"/>
          </a:xfrm>
          <a:prstGeom prst="rect">
            <a:avLst/>
          </a:prstGeom>
        </p:spPr>
        <p:txBody>
          <a:bodyPr lIns="0" tIns="0" rIns="0" bIns="0" rtlCol="0" anchor="t">
            <a:spAutoFit/>
          </a:bodyPr>
          <a:lstStyle/>
          <a:p>
            <a:r>
              <a:rPr lang="en-US" sz="1400" b="1" dirty="0">
                <a:latin typeface="+mj-lt"/>
              </a:rPr>
              <a:t>Data Governance</a:t>
            </a:r>
          </a:p>
        </p:txBody>
      </p:sp>
      <p:sp>
        <p:nvSpPr>
          <p:cNvPr id="41" name="TextBox 46">
            <a:extLst>
              <a:ext uri="{FF2B5EF4-FFF2-40B4-BE49-F238E27FC236}">
                <a16:creationId xmlns:a16="http://schemas.microsoft.com/office/drawing/2014/main" id="{8EDE14C7-6214-C651-F67B-D02CA6FCE6DB}"/>
              </a:ext>
            </a:extLst>
          </p:cNvPr>
          <p:cNvSpPr txBox="1"/>
          <p:nvPr/>
        </p:nvSpPr>
        <p:spPr>
          <a:xfrm>
            <a:off x="7799668" y="4880929"/>
            <a:ext cx="3534935" cy="184666"/>
          </a:xfrm>
          <a:prstGeom prst="rect">
            <a:avLst/>
          </a:prstGeom>
        </p:spPr>
        <p:txBody>
          <a:bodyPr lIns="0" tIns="0" rIns="0" bIns="0" rtlCol="0" anchor="t">
            <a:spAutoFit/>
          </a:bodyPr>
          <a:lstStyle/>
          <a:p>
            <a:r>
              <a:rPr lang="en-US" sz="1200" b="1" dirty="0"/>
              <a:t>Establish Data Governance principles</a:t>
            </a:r>
          </a:p>
        </p:txBody>
      </p:sp>
      <p:sp>
        <p:nvSpPr>
          <p:cNvPr id="42" name="TextBox 51">
            <a:extLst>
              <a:ext uri="{FF2B5EF4-FFF2-40B4-BE49-F238E27FC236}">
                <a16:creationId xmlns:a16="http://schemas.microsoft.com/office/drawing/2014/main" id="{49C4DF30-AA5B-43FA-0C97-ACA70A6C8F1D}"/>
              </a:ext>
            </a:extLst>
          </p:cNvPr>
          <p:cNvSpPr txBox="1"/>
          <p:nvPr/>
        </p:nvSpPr>
        <p:spPr>
          <a:xfrm>
            <a:off x="7064977" y="2477017"/>
            <a:ext cx="398621" cy="296300"/>
          </a:xfrm>
          <a:prstGeom prst="rect">
            <a:avLst/>
          </a:prstGeom>
        </p:spPr>
        <p:txBody>
          <a:bodyPr lIns="0" tIns="0" rIns="0" bIns="0" rtlCol="0" anchor="t">
            <a:spAutoFit/>
          </a:bodyPr>
          <a:lstStyle/>
          <a:p>
            <a:pPr algn="ctr">
              <a:lnSpc>
                <a:spcPts val="2539"/>
              </a:lnSpc>
            </a:pPr>
            <a:r>
              <a:rPr lang="en-US" sz="1649" b="1" spc="69">
                <a:solidFill>
                  <a:srgbClr val="FFFFFF"/>
                </a:solidFill>
                <a:ea typeface="DM Sans Bold"/>
                <a:cs typeface="DM Sans Bold"/>
                <a:sym typeface="DM Sans Bold"/>
              </a:rPr>
              <a:t>01</a:t>
            </a:r>
          </a:p>
        </p:txBody>
      </p:sp>
      <p:sp>
        <p:nvSpPr>
          <p:cNvPr id="43" name="TextBox 52">
            <a:extLst>
              <a:ext uri="{FF2B5EF4-FFF2-40B4-BE49-F238E27FC236}">
                <a16:creationId xmlns:a16="http://schemas.microsoft.com/office/drawing/2014/main" id="{745D06E4-0218-3059-5148-755EBE02D719}"/>
              </a:ext>
            </a:extLst>
          </p:cNvPr>
          <p:cNvSpPr txBox="1"/>
          <p:nvPr/>
        </p:nvSpPr>
        <p:spPr>
          <a:xfrm>
            <a:off x="7062820" y="3571526"/>
            <a:ext cx="398621" cy="296300"/>
          </a:xfrm>
          <a:prstGeom prst="rect">
            <a:avLst/>
          </a:prstGeom>
        </p:spPr>
        <p:txBody>
          <a:bodyPr lIns="0" tIns="0" rIns="0" bIns="0" rtlCol="0" anchor="t">
            <a:spAutoFit/>
          </a:bodyPr>
          <a:lstStyle/>
          <a:p>
            <a:pPr algn="ctr">
              <a:lnSpc>
                <a:spcPts val="2539"/>
              </a:lnSpc>
            </a:pPr>
            <a:r>
              <a:rPr lang="en-US" sz="1649" b="1" spc="69">
                <a:solidFill>
                  <a:srgbClr val="FFFFFF"/>
                </a:solidFill>
                <a:ea typeface="DM Sans Bold"/>
                <a:cs typeface="DM Sans Bold"/>
                <a:sym typeface="DM Sans Bold"/>
              </a:rPr>
              <a:t>02</a:t>
            </a:r>
          </a:p>
        </p:txBody>
      </p:sp>
      <p:sp>
        <p:nvSpPr>
          <p:cNvPr id="44" name="TextBox 53">
            <a:extLst>
              <a:ext uri="{FF2B5EF4-FFF2-40B4-BE49-F238E27FC236}">
                <a16:creationId xmlns:a16="http://schemas.microsoft.com/office/drawing/2014/main" id="{616679DD-7796-6F6E-2AB2-DB60E72DDF44}"/>
              </a:ext>
            </a:extLst>
          </p:cNvPr>
          <p:cNvSpPr txBox="1"/>
          <p:nvPr/>
        </p:nvSpPr>
        <p:spPr>
          <a:xfrm>
            <a:off x="7062820" y="4628569"/>
            <a:ext cx="398621" cy="296300"/>
          </a:xfrm>
          <a:prstGeom prst="rect">
            <a:avLst/>
          </a:prstGeom>
        </p:spPr>
        <p:txBody>
          <a:bodyPr lIns="0" tIns="0" rIns="0" bIns="0" rtlCol="0" anchor="t">
            <a:spAutoFit/>
          </a:bodyPr>
          <a:lstStyle/>
          <a:p>
            <a:pPr algn="ctr">
              <a:lnSpc>
                <a:spcPts val="2539"/>
              </a:lnSpc>
            </a:pPr>
            <a:r>
              <a:rPr lang="en-US" sz="1649" b="1" spc="69">
                <a:solidFill>
                  <a:srgbClr val="FFFFFF"/>
                </a:solidFill>
                <a:ea typeface="DM Sans Bold"/>
                <a:cs typeface="DM Sans Bold"/>
                <a:sym typeface="DM Sans Bold"/>
              </a:rPr>
              <a:t>03</a:t>
            </a:r>
          </a:p>
        </p:txBody>
      </p:sp>
      <p:cxnSp>
        <p:nvCxnSpPr>
          <p:cNvPr id="45" name="Straight Connector 44">
            <a:extLst>
              <a:ext uri="{FF2B5EF4-FFF2-40B4-BE49-F238E27FC236}">
                <a16:creationId xmlns:a16="http://schemas.microsoft.com/office/drawing/2014/main" id="{B236D149-29AD-C17E-91C8-96D7D478DCFA}"/>
              </a:ext>
            </a:extLst>
          </p:cNvPr>
          <p:cNvCxnSpPr/>
          <p:nvPr/>
        </p:nvCxnSpPr>
        <p:spPr>
          <a:xfrm>
            <a:off x="6447690" y="1228135"/>
            <a:ext cx="0" cy="44695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2423EA1-89C7-2AB1-E411-624AFCB1A6C9}"/>
              </a:ext>
            </a:extLst>
          </p:cNvPr>
          <p:cNvSpPr txBox="1"/>
          <p:nvPr/>
        </p:nvSpPr>
        <p:spPr>
          <a:xfrm>
            <a:off x="6862697" y="1832862"/>
            <a:ext cx="2979286" cy="307777"/>
          </a:xfrm>
          <a:prstGeom prst="rect">
            <a:avLst/>
          </a:prstGeom>
          <a:noFill/>
        </p:spPr>
        <p:txBody>
          <a:bodyPr wrap="square">
            <a:spAutoFit/>
          </a:bodyPr>
          <a:lstStyle/>
          <a:p>
            <a:r>
              <a:rPr lang="en-US" sz="1400" b="1" dirty="0">
                <a:latin typeface="+mj-lt"/>
              </a:rPr>
              <a:t>Project Plan</a:t>
            </a:r>
          </a:p>
        </p:txBody>
      </p:sp>
      <p:sp>
        <p:nvSpPr>
          <p:cNvPr id="49" name="Freeform 2">
            <a:extLst>
              <a:ext uri="{FF2B5EF4-FFF2-40B4-BE49-F238E27FC236}">
                <a16:creationId xmlns:a16="http://schemas.microsoft.com/office/drawing/2014/main" id="{A2B1B761-3098-8016-24A3-823F8EB79128}"/>
              </a:ext>
            </a:extLst>
          </p:cNvPr>
          <p:cNvSpPr/>
          <p:nvPr/>
        </p:nvSpPr>
        <p:spPr>
          <a:xfrm>
            <a:off x="6799381" y="5069459"/>
            <a:ext cx="3206492" cy="65116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sz="1200"/>
          </a:p>
        </p:txBody>
      </p:sp>
    </p:spTree>
    <p:extLst>
      <p:ext uri="{BB962C8B-B14F-4D97-AF65-F5344CB8AC3E}">
        <p14:creationId xmlns:p14="http://schemas.microsoft.com/office/powerpoint/2010/main" val="377022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animBg="1"/>
      <p:bldP spid="34" grpId="0" animBg="1"/>
      <p:bldP spid="35" grpId="0" animBg="1"/>
      <p:bldP spid="36" grpId="0"/>
      <p:bldP spid="37" grpId="0"/>
      <p:bldP spid="38" grpId="0"/>
      <p:bldP spid="39" grpId="0"/>
      <p:bldP spid="40" grpId="0"/>
      <p:bldP spid="41" grpId="0"/>
      <p:bldP spid="42" grpId="0"/>
      <p:bldP spid="43" grpId="0"/>
      <p:bldP spid="44" grpId="0"/>
      <p:bldP spid="47" grpId="0"/>
      <p:bldP spid="4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14 Key Snowflake Features: The Ultimate Guide | Airbyte">
            <a:extLst>
              <a:ext uri="{FF2B5EF4-FFF2-40B4-BE49-F238E27FC236}">
                <a16:creationId xmlns:a16="http://schemas.microsoft.com/office/drawing/2014/main" id="{BA851CDA-C9A5-DD59-60C1-F500D522B50B}"/>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3670132" y="348911"/>
            <a:ext cx="4629970" cy="2801327"/>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D28B74-7CC2-DD71-9B6E-81EDEA3D1DE3}"/>
              </a:ext>
            </a:extLst>
          </p:cNvPr>
          <p:cNvSpPr>
            <a:spLocks noGrp="1"/>
          </p:cNvSpPr>
          <p:nvPr>
            <p:ph type="ctrTitle"/>
          </p:nvPr>
        </p:nvSpPr>
        <p:spPr/>
        <p:txBody>
          <a:bodyPr/>
          <a:lstStyle/>
          <a:p>
            <a:r>
              <a:rPr lang="en-US" dirty="0"/>
              <a:t>Snowflake Features</a:t>
            </a:r>
          </a:p>
        </p:txBody>
      </p:sp>
      <p:sp>
        <p:nvSpPr>
          <p:cNvPr id="5" name="Date Placeholder 4">
            <a:extLst>
              <a:ext uri="{FF2B5EF4-FFF2-40B4-BE49-F238E27FC236}">
                <a16:creationId xmlns:a16="http://schemas.microsoft.com/office/drawing/2014/main" id="{815DE4C2-4F4A-F8D2-A52B-8F323A7FD031}"/>
              </a:ext>
            </a:extLst>
          </p:cNvPr>
          <p:cNvSpPr>
            <a:spLocks noGrp="1"/>
          </p:cNvSpPr>
          <p:nvPr>
            <p:ph type="dt" sz="half" idx="10"/>
          </p:nvPr>
        </p:nvSpPr>
        <p:spPr/>
        <p:txBody>
          <a:bodyPr/>
          <a:lstStyle/>
          <a:p>
            <a:fld id="{D47A9A36-4EB0-BF46-AE48-7CDA251B954B}" type="datetime1">
              <a:rPr lang="en-US" smtClean="0">
                <a:latin typeface="+mn-lt"/>
              </a:rPr>
              <a:t>3/27/2025</a:t>
            </a:fld>
            <a:endParaRPr lang="en-US" dirty="0">
              <a:latin typeface="+mn-lt"/>
            </a:endParaRPr>
          </a:p>
        </p:txBody>
      </p:sp>
      <p:sp>
        <p:nvSpPr>
          <p:cNvPr id="6" name="Slide Number Placeholder 5">
            <a:extLst>
              <a:ext uri="{FF2B5EF4-FFF2-40B4-BE49-F238E27FC236}">
                <a16:creationId xmlns:a16="http://schemas.microsoft.com/office/drawing/2014/main" id="{3967E93B-88BA-ACE6-6350-51F7B5A8992C}"/>
              </a:ext>
            </a:extLst>
          </p:cNvPr>
          <p:cNvSpPr>
            <a:spLocks noGrp="1"/>
          </p:cNvSpPr>
          <p:nvPr>
            <p:ph type="sldNum" sz="quarter" idx="12"/>
          </p:nvPr>
        </p:nvSpPr>
        <p:spPr/>
        <p:txBody>
          <a:bodyPr/>
          <a:lstStyle/>
          <a:p>
            <a:fld id="{8A7A6979-0714-4377-B894-6BE4C2D6E202}" type="slidenum">
              <a:rPr lang="en-US" smtClean="0">
                <a:latin typeface="+mn-lt"/>
              </a:rPr>
              <a:pPr/>
              <a:t>4</a:t>
            </a:fld>
            <a:endParaRPr lang="en-US" dirty="0">
              <a:latin typeface="+mn-lt"/>
            </a:endParaRPr>
          </a:p>
        </p:txBody>
      </p:sp>
      <p:sp>
        <p:nvSpPr>
          <p:cNvPr id="7" name="AutoShape 2">
            <a:extLst>
              <a:ext uri="{FF2B5EF4-FFF2-40B4-BE49-F238E27FC236}">
                <a16:creationId xmlns:a16="http://schemas.microsoft.com/office/drawing/2014/main" id="{FEC930E3-B50F-A304-5F80-4981C2643C39}"/>
              </a:ext>
            </a:extLst>
          </p:cNvPr>
          <p:cNvSpPr/>
          <p:nvPr/>
        </p:nvSpPr>
        <p:spPr>
          <a:xfrm>
            <a:off x="1314399" y="2524786"/>
            <a:ext cx="2972025" cy="3293333"/>
          </a:xfrm>
          <a:prstGeom prst="rect">
            <a:avLst/>
          </a:prstGeom>
          <a:solidFill>
            <a:srgbClr val="191919">
              <a:alpha val="3922"/>
            </a:srgbClr>
          </a:solidFill>
        </p:spPr>
        <p:txBody>
          <a:bodyPr/>
          <a:lstStyle/>
          <a:p>
            <a:endParaRPr lang="en-US" sz="1200"/>
          </a:p>
        </p:txBody>
      </p:sp>
      <p:grpSp>
        <p:nvGrpSpPr>
          <p:cNvPr id="8" name="Group 3">
            <a:extLst>
              <a:ext uri="{FF2B5EF4-FFF2-40B4-BE49-F238E27FC236}">
                <a16:creationId xmlns:a16="http://schemas.microsoft.com/office/drawing/2014/main" id="{92E5D64F-5D93-0FC2-0506-4C6C5818C083}"/>
              </a:ext>
            </a:extLst>
          </p:cNvPr>
          <p:cNvGrpSpPr/>
          <p:nvPr/>
        </p:nvGrpSpPr>
        <p:grpSpPr>
          <a:xfrm>
            <a:off x="1596456" y="3775690"/>
            <a:ext cx="2215174" cy="1442579"/>
            <a:chOff x="0" y="-47625"/>
            <a:chExt cx="3302124" cy="2885158"/>
          </a:xfrm>
        </p:grpSpPr>
        <p:sp>
          <p:nvSpPr>
            <p:cNvPr id="9" name="TextBox 4">
              <a:extLst>
                <a:ext uri="{FF2B5EF4-FFF2-40B4-BE49-F238E27FC236}">
                  <a16:creationId xmlns:a16="http://schemas.microsoft.com/office/drawing/2014/main" id="{82DB2056-76F2-B0D4-46BD-DE626768D46B}"/>
                </a:ext>
              </a:extLst>
            </p:cNvPr>
            <p:cNvSpPr txBox="1"/>
            <p:nvPr/>
          </p:nvSpPr>
          <p:spPr>
            <a:xfrm>
              <a:off x="0" y="-47625"/>
              <a:ext cx="3302124" cy="492442"/>
            </a:xfrm>
            <a:prstGeom prst="rect">
              <a:avLst/>
            </a:prstGeom>
          </p:spPr>
          <p:txBody>
            <a:bodyPr lIns="0" tIns="0" rIns="0" bIns="0" rtlCol="0" anchor="t">
              <a:spAutoFit/>
            </a:bodyPr>
            <a:lstStyle/>
            <a:p>
              <a:pPr algn="ctr"/>
              <a:r>
                <a:rPr lang="en-US" sz="1600" dirty="0">
                  <a:latin typeface="+mj-lt"/>
                </a:rPr>
                <a:t>Scalability</a:t>
              </a:r>
            </a:p>
          </p:txBody>
        </p:sp>
        <p:sp>
          <p:nvSpPr>
            <p:cNvPr id="10" name="TextBox 5">
              <a:extLst>
                <a:ext uri="{FF2B5EF4-FFF2-40B4-BE49-F238E27FC236}">
                  <a16:creationId xmlns:a16="http://schemas.microsoft.com/office/drawing/2014/main" id="{C51AEFA4-2E2F-E4BC-6F00-E736E7F07700}"/>
                </a:ext>
              </a:extLst>
            </p:cNvPr>
            <p:cNvSpPr txBox="1"/>
            <p:nvPr/>
          </p:nvSpPr>
          <p:spPr>
            <a:xfrm>
              <a:off x="0" y="1360205"/>
              <a:ext cx="3302124" cy="1477328"/>
            </a:xfrm>
            <a:prstGeom prst="rect">
              <a:avLst/>
            </a:prstGeom>
          </p:spPr>
          <p:txBody>
            <a:bodyPr lIns="0" tIns="0" rIns="0" bIns="0" rtlCol="0" anchor="t">
              <a:spAutoFit/>
            </a:bodyPr>
            <a:lstStyle/>
            <a:p>
              <a:pPr algn="ctr"/>
              <a:r>
                <a:rPr lang="en-US" sz="1200" dirty="0"/>
                <a:t>Snowflake's architecture allows independent scaling of compute and storage resources for efficiency.</a:t>
              </a:r>
            </a:p>
          </p:txBody>
        </p:sp>
      </p:grpSp>
      <p:sp>
        <p:nvSpPr>
          <p:cNvPr id="11" name="AutoShape 9">
            <a:extLst>
              <a:ext uri="{FF2B5EF4-FFF2-40B4-BE49-F238E27FC236}">
                <a16:creationId xmlns:a16="http://schemas.microsoft.com/office/drawing/2014/main" id="{6000F800-305E-731C-29A3-AF504F943ADC}"/>
              </a:ext>
            </a:extLst>
          </p:cNvPr>
          <p:cNvSpPr/>
          <p:nvPr/>
        </p:nvSpPr>
        <p:spPr>
          <a:xfrm>
            <a:off x="4595474" y="2529713"/>
            <a:ext cx="2972024" cy="3293333"/>
          </a:xfrm>
          <a:prstGeom prst="rect">
            <a:avLst/>
          </a:prstGeom>
          <a:solidFill>
            <a:srgbClr val="191919">
              <a:alpha val="3922"/>
            </a:srgbClr>
          </a:solidFill>
        </p:spPr>
        <p:txBody>
          <a:bodyPr/>
          <a:lstStyle/>
          <a:p>
            <a:endParaRPr lang="en-US" sz="1200" dirty="0"/>
          </a:p>
        </p:txBody>
      </p:sp>
      <p:sp>
        <p:nvSpPr>
          <p:cNvPr id="12" name="AutoShape 10">
            <a:extLst>
              <a:ext uri="{FF2B5EF4-FFF2-40B4-BE49-F238E27FC236}">
                <a16:creationId xmlns:a16="http://schemas.microsoft.com/office/drawing/2014/main" id="{E3090428-058C-03F1-A96C-A28D6AE446CE}"/>
              </a:ext>
            </a:extLst>
          </p:cNvPr>
          <p:cNvSpPr/>
          <p:nvPr/>
        </p:nvSpPr>
        <p:spPr>
          <a:xfrm>
            <a:off x="7964755" y="2529713"/>
            <a:ext cx="2972024" cy="3293333"/>
          </a:xfrm>
          <a:prstGeom prst="rect">
            <a:avLst/>
          </a:prstGeom>
          <a:solidFill>
            <a:srgbClr val="191919">
              <a:alpha val="3922"/>
            </a:srgbClr>
          </a:solidFill>
        </p:spPr>
        <p:txBody>
          <a:bodyPr/>
          <a:lstStyle/>
          <a:p>
            <a:endParaRPr lang="en-US" sz="1200" dirty="0"/>
          </a:p>
        </p:txBody>
      </p:sp>
      <p:sp>
        <p:nvSpPr>
          <p:cNvPr id="13" name="AutoShape 12">
            <a:extLst>
              <a:ext uri="{FF2B5EF4-FFF2-40B4-BE49-F238E27FC236}">
                <a16:creationId xmlns:a16="http://schemas.microsoft.com/office/drawing/2014/main" id="{B087F4E2-FDF4-1699-8296-21F6D9C35B26}"/>
              </a:ext>
            </a:extLst>
          </p:cNvPr>
          <p:cNvSpPr/>
          <p:nvPr/>
        </p:nvSpPr>
        <p:spPr>
          <a:xfrm>
            <a:off x="1314399" y="5731987"/>
            <a:ext cx="2972025" cy="86132"/>
          </a:xfrm>
          <a:prstGeom prst="rect">
            <a:avLst/>
          </a:prstGeom>
          <a:solidFill>
            <a:srgbClr val="86EAE9"/>
          </a:solidFill>
        </p:spPr>
        <p:txBody>
          <a:bodyPr/>
          <a:lstStyle/>
          <a:p>
            <a:endParaRPr lang="en-US" sz="1200"/>
          </a:p>
        </p:txBody>
      </p:sp>
      <p:sp>
        <p:nvSpPr>
          <p:cNvPr id="14" name="AutoShape 13">
            <a:extLst>
              <a:ext uri="{FF2B5EF4-FFF2-40B4-BE49-F238E27FC236}">
                <a16:creationId xmlns:a16="http://schemas.microsoft.com/office/drawing/2014/main" id="{3D80A5EB-4B72-2BC5-74DC-57EAED43FE8F}"/>
              </a:ext>
            </a:extLst>
          </p:cNvPr>
          <p:cNvSpPr/>
          <p:nvPr/>
        </p:nvSpPr>
        <p:spPr>
          <a:xfrm>
            <a:off x="4595473" y="5736914"/>
            <a:ext cx="2972025" cy="86132"/>
          </a:xfrm>
          <a:prstGeom prst="rect">
            <a:avLst/>
          </a:prstGeom>
          <a:solidFill>
            <a:srgbClr val="3EDAD8"/>
          </a:solidFill>
        </p:spPr>
        <p:txBody>
          <a:bodyPr/>
          <a:lstStyle/>
          <a:p>
            <a:endParaRPr lang="en-US" sz="1200"/>
          </a:p>
        </p:txBody>
      </p:sp>
      <p:sp>
        <p:nvSpPr>
          <p:cNvPr id="15" name="AutoShape 14">
            <a:extLst>
              <a:ext uri="{FF2B5EF4-FFF2-40B4-BE49-F238E27FC236}">
                <a16:creationId xmlns:a16="http://schemas.microsoft.com/office/drawing/2014/main" id="{1DE49B66-E9E8-5662-F1E7-4D3BBE393CB3}"/>
              </a:ext>
            </a:extLst>
          </p:cNvPr>
          <p:cNvSpPr/>
          <p:nvPr/>
        </p:nvSpPr>
        <p:spPr>
          <a:xfrm>
            <a:off x="7964755" y="5736914"/>
            <a:ext cx="2972024" cy="86132"/>
          </a:xfrm>
          <a:prstGeom prst="rect">
            <a:avLst/>
          </a:prstGeom>
          <a:solidFill>
            <a:srgbClr val="37C9EF"/>
          </a:solidFill>
        </p:spPr>
        <p:txBody>
          <a:bodyPr/>
          <a:lstStyle/>
          <a:p>
            <a:endParaRPr lang="en-US" sz="1200"/>
          </a:p>
        </p:txBody>
      </p:sp>
      <p:grpSp>
        <p:nvGrpSpPr>
          <p:cNvPr id="16" name="Group 16">
            <a:extLst>
              <a:ext uri="{FF2B5EF4-FFF2-40B4-BE49-F238E27FC236}">
                <a16:creationId xmlns:a16="http://schemas.microsoft.com/office/drawing/2014/main" id="{68DF170E-B26A-4501-0345-5AB6E24F8C8D}"/>
              </a:ext>
            </a:extLst>
          </p:cNvPr>
          <p:cNvGrpSpPr/>
          <p:nvPr/>
        </p:nvGrpSpPr>
        <p:grpSpPr>
          <a:xfrm>
            <a:off x="4877530" y="3780617"/>
            <a:ext cx="2215174" cy="1257913"/>
            <a:chOff x="0" y="-47625"/>
            <a:chExt cx="3302124" cy="2515826"/>
          </a:xfrm>
        </p:grpSpPr>
        <p:sp>
          <p:nvSpPr>
            <p:cNvPr id="17" name="TextBox 17">
              <a:extLst>
                <a:ext uri="{FF2B5EF4-FFF2-40B4-BE49-F238E27FC236}">
                  <a16:creationId xmlns:a16="http://schemas.microsoft.com/office/drawing/2014/main" id="{39CAFBE1-1902-F2E0-B4CC-6D66BE938E44}"/>
                </a:ext>
              </a:extLst>
            </p:cNvPr>
            <p:cNvSpPr txBox="1"/>
            <p:nvPr/>
          </p:nvSpPr>
          <p:spPr>
            <a:xfrm>
              <a:off x="0" y="-47625"/>
              <a:ext cx="3302124" cy="1095684"/>
            </a:xfrm>
            <a:prstGeom prst="rect">
              <a:avLst/>
            </a:prstGeom>
          </p:spPr>
          <p:txBody>
            <a:bodyPr lIns="0" tIns="0" rIns="0" bIns="0" rtlCol="0" anchor="t">
              <a:spAutoFit/>
            </a:bodyPr>
            <a:lstStyle/>
            <a:p>
              <a:pPr algn="ctr">
                <a:lnSpc>
                  <a:spcPts val="2239"/>
                </a:lnSpc>
              </a:pPr>
              <a:r>
                <a:rPr lang="en-US" sz="1600" b="1" spc="48" dirty="0">
                  <a:solidFill>
                    <a:srgbClr val="191919"/>
                  </a:solidFill>
                  <a:latin typeface="+mj-lt"/>
                  <a:ea typeface="Maven Pro Bold"/>
                  <a:cs typeface="Maven Pro Bold"/>
                  <a:sym typeface="Maven Pro Bold"/>
                </a:rPr>
                <a:t>Immutable Micro Partitions</a:t>
              </a:r>
            </a:p>
          </p:txBody>
        </p:sp>
        <p:sp>
          <p:nvSpPr>
            <p:cNvPr id="18" name="TextBox 18">
              <a:extLst>
                <a:ext uri="{FF2B5EF4-FFF2-40B4-BE49-F238E27FC236}">
                  <a16:creationId xmlns:a16="http://schemas.microsoft.com/office/drawing/2014/main" id="{95036904-EA82-6348-D41E-215F3BF71AF7}"/>
                </a:ext>
              </a:extLst>
            </p:cNvPr>
            <p:cNvSpPr txBox="1"/>
            <p:nvPr/>
          </p:nvSpPr>
          <p:spPr>
            <a:xfrm>
              <a:off x="0" y="1360205"/>
              <a:ext cx="3302124" cy="1107996"/>
            </a:xfrm>
            <a:prstGeom prst="rect">
              <a:avLst/>
            </a:prstGeom>
          </p:spPr>
          <p:txBody>
            <a:bodyPr lIns="0" tIns="0" rIns="0" bIns="0" rtlCol="0" anchor="t">
              <a:spAutoFit/>
            </a:bodyPr>
            <a:lstStyle/>
            <a:p>
              <a:pPr algn="ctr"/>
              <a:r>
                <a:rPr lang="en-US" sz="1200" dirty="0"/>
                <a:t>Data is stored in immutable micro partitions to enhance performance and security.</a:t>
              </a:r>
            </a:p>
          </p:txBody>
        </p:sp>
      </p:grpSp>
      <p:grpSp>
        <p:nvGrpSpPr>
          <p:cNvPr id="19" name="Group 19">
            <a:extLst>
              <a:ext uri="{FF2B5EF4-FFF2-40B4-BE49-F238E27FC236}">
                <a16:creationId xmlns:a16="http://schemas.microsoft.com/office/drawing/2014/main" id="{4FF2011C-02CA-36C6-121E-BAE03EB24311}"/>
              </a:ext>
            </a:extLst>
          </p:cNvPr>
          <p:cNvGrpSpPr/>
          <p:nvPr/>
        </p:nvGrpSpPr>
        <p:grpSpPr>
          <a:xfrm>
            <a:off x="8343180" y="3775690"/>
            <a:ext cx="2215173" cy="1257913"/>
            <a:chOff x="0" y="-47625"/>
            <a:chExt cx="3302124" cy="2515826"/>
          </a:xfrm>
        </p:grpSpPr>
        <p:sp>
          <p:nvSpPr>
            <p:cNvPr id="20" name="TextBox 20">
              <a:extLst>
                <a:ext uri="{FF2B5EF4-FFF2-40B4-BE49-F238E27FC236}">
                  <a16:creationId xmlns:a16="http://schemas.microsoft.com/office/drawing/2014/main" id="{4D431532-B599-E4DA-46EE-66C8A09E9253}"/>
                </a:ext>
              </a:extLst>
            </p:cNvPr>
            <p:cNvSpPr txBox="1"/>
            <p:nvPr/>
          </p:nvSpPr>
          <p:spPr>
            <a:xfrm>
              <a:off x="0" y="-47625"/>
              <a:ext cx="3302124" cy="492442"/>
            </a:xfrm>
            <a:prstGeom prst="rect">
              <a:avLst/>
            </a:prstGeom>
          </p:spPr>
          <p:txBody>
            <a:bodyPr lIns="0" tIns="0" rIns="0" bIns="0" rtlCol="0" anchor="t">
              <a:spAutoFit/>
            </a:bodyPr>
            <a:lstStyle/>
            <a:p>
              <a:pPr algn="ctr"/>
              <a:r>
                <a:rPr lang="en-US" sz="1600" dirty="0">
                  <a:latin typeface="+mj-lt"/>
                </a:rPr>
                <a:t>Security Governance</a:t>
              </a:r>
            </a:p>
          </p:txBody>
        </p:sp>
        <p:sp>
          <p:nvSpPr>
            <p:cNvPr id="21" name="TextBox 21">
              <a:extLst>
                <a:ext uri="{FF2B5EF4-FFF2-40B4-BE49-F238E27FC236}">
                  <a16:creationId xmlns:a16="http://schemas.microsoft.com/office/drawing/2014/main" id="{7E50B682-BADD-B2BC-2481-835AB3B1BFEC}"/>
                </a:ext>
              </a:extLst>
            </p:cNvPr>
            <p:cNvSpPr txBox="1"/>
            <p:nvPr/>
          </p:nvSpPr>
          <p:spPr>
            <a:xfrm>
              <a:off x="0" y="1360205"/>
              <a:ext cx="3302124" cy="1107996"/>
            </a:xfrm>
            <a:prstGeom prst="rect">
              <a:avLst/>
            </a:prstGeom>
          </p:spPr>
          <p:txBody>
            <a:bodyPr lIns="0" tIns="0" rIns="0" bIns="0" rtlCol="0" anchor="t">
              <a:spAutoFit/>
            </a:bodyPr>
            <a:lstStyle/>
            <a:p>
              <a:pPr algn="ctr"/>
              <a:r>
                <a:rPr lang="en-US" sz="1200" dirty="0"/>
                <a:t>Robust security features include encryption, authentication, and comprehensive governance tools.</a:t>
              </a:r>
              <a:endParaRPr lang="en-US" sz="1200" dirty="0">
                <a:solidFill>
                  <a:srgbClr val="191919"/>
                </a:solidFill>
                <a:ea typeface="Maven Pro Regular"/>
                <a:cs typeface="Maven Pro Regular"/>
                <a:sym typeface="Maven Pro Regular"/>
              </a:endParaRPr>
            </a:p>
          </p:txBody>
        </p:sp>
      </p:grpSp>
      <p:sp>
        <p:nvSpPr>
          <p:cNvPr id="22" name="Freeform 26">
            <a:extLst>
              <a:ext uri="{FF2B5EF4-FFF2-40B4-BE49-F238E27FC236}">
                <a16:creationId xmlns:a16="http://schemas.microsoft.com/office/drawing/2014/main" id="{55215129-6CA6-FF8A-2EE2-DD02501FBE48}"/>
              </a:ext>
            </a:extLst>
          </p:cNvPr>
          <p:cNvSpPr/>
          <p:nvPr/>
        </p:nvSpPr>
        <p:spPr>
          <a:xfrm>
            <a:off x="5472200" y="2728902"/>
            <a:ext cx="1035933" cy="887545"/>
          </a:xfrm>
          <a:custGeom>
            <a:avLst/>
            <a:gdLst/>
            <a:ahLst/>
            <a:cxnLst/>
            <a:rect l="l" t="t" r="r" b="b"/>
            <a:pathLst>
              <a:path w="1331318" h="1331318">
                <a:moveTo>
                  <a:pt x="0" y="0"/>
                </a:moveTo>
                <a:lnTo>
                  <a:pt x="1331318" y="0"/>
                </a:lnTo>
                <a:lnTo>
                  <a:pt x="1331318" y="1331318"/>
                </a:lnTo>
                <a:lnTo>
                  <a:pt x="0" y="1331318"/>
                </a:lnTo>
                <a:lnTo>
                  <a:pt x="0" y="0"/>
                </a:lnTo>
                <a:close/>
              </a:path>
            </a:pathLst>
          </a:custGeom>
          <a:blipFill>
            <a:blip r:embed="rId3">
              <a:alphaModFix amt="28000"/>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23" name="Freeform 27">
            <a:extLst>
              <a:ext uri="{FF2B5EF4-FFF2-40B4-BE49-F238E27FC236}">
                <a16:creationId xmlns:a16="http://schemas.microsoft.com/office/drawing/2014/main" id="{9A802D6D-1829-3702-5D89-F0E3CA285360}"/>
              </a:ext>
            </a:extLst>
          </p:cNvPr>
          <p:cNvSpPr/>
          <p:nvPr/>
        </p:nvSpPr>
        <p:spPr>
          <a:xfrm>
            <a:off x="9009604" y="2728902"/>
            <a:ext cx="1002761" cy="887545"/>
          </a:xfrm>
          <a:custGeom>
            <a:avLst/>
            <a:gdLst/>
            <a:ahLst/>
            <a:cxnLst/>
            <a:rect l="l" t="t" r="r" b="b"/>
            <a:pathLst>
              <a:path w="1331318" h="1331318">
                <a:moveTo>
                  <a:pt x="0" y="0"/>
                </a:moveTo>
                <a:lnTo>
                  <a:pt x="1331318" y="0"/>
                </a:lnTo>
                <a:lnTo>
                  <a:pt x="1331318" y="1331318"/>
                </a:lnTo>
                <a:lnTo>
                  <a:pt x="0" y="1331318"/>
                </a:lnTo>
                <a:lnTo>
                  <a:pt x="0" y="0"/>
                </a:lnTo>
                <a:close/>
              </a:path>
            </a:pathLst>
          </a:custGeom>
          <a:blipFill>
            <a:blip r:embed="rId3">
              <a:alphaModFix amt="28000"/>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24" name="Freeform 26">
            <a:extLst>
              <a:ext uri="{FF2B5EF4-FFF2-40B4-BE49-F238E27FC236}">
                <a16:creationId xmlns:a16="http://schemas.microsoft.com/office/drawing/2014/main" id="{EE6639FC-64E0-CA43-9C10-4076A4E79415}"/>
              </a:ext>
            </a:extLst>
          </p:cNvPr>
          <p:cNvSpPr/>
          <p:nvPr/>
        </p:nvSpPr>
        <p:spPr>
          <a:xfrm>
            <a:off x="2186076" y="2766874"/>
            <a:ext cx="1035933" cy="887545"/>
          </a:xfrm>
          <a:custGeom>
            <a:avLst/>
            <a:gdLst/>
            <a:ahLst/>
            <a:cxnLst/>
            <a:rect l="l" t="t" r="r" b="b"/>
            <a:pathLst>
              <a:path w="1331318" h="1331318">
                <a:moveTo>
                  <a:pt x="0" y="0"/>
                </a:moveTo>
                <a:lnTo>
                  <a:pt x="1331318" y="0"/>
                </a:lnTo>
                <a:lnTo>
                  <a:pt x="1331318" y="1331318"/>
                </a:lnTo>
                <a:lnTo>
                  <a:pt x="0" y="1331318"/>
                </a:lnTo>
                <a:lnTo>
                  <a:pt x="0" y="0"/>
                </a:lnTo>
                <a:close/>
              </a:path>
            </a:pathLst>
          </a:custGeom>
          <a:blipFill>
            <a:blip r:embed="rId3">
              <a:alphaModFix amt="28000"/>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1904559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A41776D-84A8-D41A-7C3D-F1F23E3453BD}"/>
              </a:ext>
            </a:extLst>
          </p:cNvPr>
          <p:cNvSpPr>
            <a:spLocks noGrp="1"/>
          </p:cNvSpPr>
          <p:nvPr>
            <p:ph type="dt" sz="half" idx="10"/>
          </p:nvPr>
        </p:nvSpPr>
        <p:spPr>
          <a:xfrm>
            <a:off x="8926249" y="6220740"/>
            <a:ext cx="1021891" cy="323968"/>
          </a:xfrm>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B171622F-BFCD-8B33-B9C3-3E858C0EA989}"/>
              </a:ext>
            </a:extLst>
          </p:cNvPr>
          <p:cNvSpPr>
            <a:spLocks noGrp="1"/>
          </p:cNvSpPr>
          <p:nvPr>
            <p:ph type="sldNum" sz="quarter" idx="12"/>
          </p:nvPr>
        </p:nvSpPr>
        <p:spPr>
          <a:xfrm>
            <a:off x="10096500" y="6200875"/>
            <a:ext cx="487680" cy="365760"/>
          </a:xfrm>
        </p:spPr>
        <p:txBody>
          <a:bodyPr/>
          <a:lstStyle/>
          <a:p>
            <a:fld id="{8A7A6979-0714-4377-B894-6BE4C2D6E202}" type="slidenum">
              <a:rPr lang="en-US" smtClean="0"/>
              <a:pPr/>
              <a:t>5</a:t>
            </a:fld>
            <a:endParaRPr lang="en-US" dirty="0"/>
          </a:p>
        </p:txBody>
      </p:sp>
      <p:sp>
        <p:nvSpPr>
          <p:cNvPr id="8" name="TextBox 7">
            <a:extLst>
              <a:ext uri="{FF2B5EF4-FFF2-40B4-BE49-F238E27FC236}">
                <a16:creationId xmlns:a16="http://schemas.microsoft.com/office/drawing/2014/main" id="{02019D2A-D303-DA41-2A0F-65D2FA2C379A}"/>
              </a:ext>
            </a:extLst>
          </p:cNvPr>
          <p:cNvSpPr txBox="1"/>
          <p:nvPr/>
        </p:nvSpPr>
        <p:spPr>
          <a:xfrm>
            <a:off x="2107520" y="2515655"/>
            <a:ext cx="7892016" cy="523220"/>
          </a:xfrm>
          <a:prstGeom prst="rect">
            <a:avLst/>
          </a:prstGeom>
          <a:noFill/>
        </p:spPr>
        <p:txBody>
          <a:bodyPr wrap="square">
            <a:spAutoFit/>
          </a:bodyPr>
          <a:lstStyle/>
          <a:p>
            <a:pPr algn="l"/>
            <a:r>
              <a:rPr lang="en-US" sz="2800" b="1" dirty="0">
                <a:solidFill>
                  <a:srgbClr val="04622F"/>
                </a:solidFill>
                <a:latin typeface="Aptos" panose="020B0004020202020204" pitchFamily="34" charset="0"/>
              </a:rPr>
              <a:t>1) Simplifying Multi-year Analytics</a:t>
            </a:r>
            <a:endParaRPr lang="en-US" dirty="0">
              <a:solidFill>
                <a:srgbClr val="00B050"/>
              </a:solidFill>
              <a:latin typeface="Aptos" panose="020B0004020202020204" pitchFamily="34" charset="0"/>
            </a:endParaRPr>
          </a:p>
        </p:txBody>
      </p:sp>
      <p:sp>
        <p:nvSpPr>
          <p:cNvPr id="10" name="TextBox 9">
            <a:extLst>
              <a:ext uri="{FF2B5EF4-FFF2-40B4-BE49-F238E27FC236}">
                <a16:creationId xmlns:a16="http://schemas.microsoft.com/office/drawing/2014/main" id="{DD9E6C13-2622-64CD-4781-FBF76F21A897}"/>
              </a:ext>
            </a:extLst>
          </p:cNvPr>
          <p:cNvSpPr txBox="1"/>
          <p:nvPr/>
        </p:nvSpPr>
        <p:spPr>
          <a:xfrm>
            <a:off x="2448324" y="3115821"/>
            <a:ext cx="7892016" cy="369332"/>
          </a:xfrm>
          <a:prstGeom prst="rect">
            <a:avLst/>
          </a:prstGeom>
          <a:noFill/>
        </p:spPr>
        <p:txBody>
          <a:bodyPr wrap="square">
            <a:spAutoFit/>
          </a:bodyPr>
          <a:lstStyle/>
          <a:p>
            <a:pPr algn="l"/>
            <a:r>
              <a:rPr lang="en-US" dirty="0">
                <a:solidFill>
                  <a:srgbClr val="2EA443"/>
                </a:solidFill>
                <a:latin typeface="Aptos" panose="020B0004020202020204" pitchFamily="34" charset="0"/>
              </a:rPr>
              <a:t>2) </a:t>
            </a:r>
            <a:r>
              <a:rPr lang="en-US" b="1" dirty="0">
                <a:solidFill>
                  <a:srgbClr val="2EA443"/>
                </a:solidFill>
                <a:latin typeface="Aptos" panose="020B0004020202020204" pitchFamily="34" charset="0"/>
              </a:rPr>
              <a:t>Data Modeling using Kimball Modeling</a:t>
            </a:r>
            <a:endParaRPr lang="en-US" dirty="0">
              <a:solidFill>
                <a:srgbClr val="2EA443"/>
              </a:solidFill>
              <a:latin typeface="Aptos" panose="020B0004020202020204" pitchFamily="34" charset="0"/>
            </a:endParaRPr>
          </a:p>
        </p:txBody>
      </p:sp>
      <p:sp>
        <p:nvSpPr>
          <p:cNvPr id="4" name="TextBox 3">
            <a:extLst>
              <a:ext uri="{FF2B5EF4-FFF2-40B4-BE49-F238E27FC236}">
                <a16:creationId xmlns:a16="http://schemas.microsoft.com/office/drawing/2014/main" id="{2E7CB1EE-2984-D195-1600-C9F89D460400}"/>
              </a:ext>
            </a:extLst>
          </p:cNvPr>
          <p:cNvSpPr txBox="1"/>
          <p:nvPr/>
        </p:nvSpPr>
        <p:spPr>
          <a:xfrm>
            <a:off x="2448324" y="3562099"/>
            <a:ext cx="7892016" cy="369332"/>
          </a:xfrm>
          <a:prstGeom prst="rect">
            <a:avLst/>
          </a:prstGeom>
          <a:noFill/>
        </p:spPr>
        <p:txBody>
          <a:bodyPr wrap="square">
            <a:spAutoFit/>
          </a:bodyPr>
          <a:lstStyle/>
          <a:p>
            <a:pPr algn="l"/>
            <a:r>
              <a:rPr lang="en-US" dirty="0">
                <a:solidFill>
                  <a:srgbClr val="2EA443"/>
                </a:solidFill>
                <a:latin typeface="Aptos" panose="020B0004020202020204" pitchFamily="34" charset="0"/>
              </a:rPr>
              <a:t>3) </a:t>
            </a:r>
            <a:r>
              <a:rPr lang="en-US" b="1" dirty="0">
                <a:solidFill>
                  <a:srgbClr val="2EA443"/>
                </a:solidFill>
                <a:latin typeface="Aptos" panose="020B0004020202020204" pitchFamily="34" charset="0"/>
              </a:rPr>
              <a:t>Data Governance</a:t>
            </a:r>
            <a:endParaRPr lang="en-US" dirty="0">
              <a:solidFill>
                <a:srgbClr val="2EA443"/>
              </a:solidFill>
              <a:latin typeface="Aptos" panose="020B0004020202020204" pitchFamily="34" charset="0"/>
            </a:endParaRPr>
          </a:p>
        </p:txBody>
      </p:sp>
      <p:sp>
        <p:nvSpPr>
          <p:cNvPr id="9" name="Title 8">
            <a:extLst>
              <a:ext uri="{FF2B5EF4-FFF2-40B4-BE49-F238E27FC236}">
                <a16:creationId xmlns:a16="http://schemas.microsoft.com/office/drawing/2014/main" id="{06D057B4-B652-0596-ABF6-E20716701E77}"/>
              </a:ext>
            </a:extLst>
          </p:cNvPr>
          <p:cNvSpPr>
            <a:spLocks noGrp="1"/>
          </p:cNvSpPr>
          <p:nvPr>
            <p:ph type="ctrTitle"/>
          </p:nvPr>
        </p:nvSpPr>
        <p:spPr/>
        <p:txBody>
          <a:bodyPr/>
          <a:lstStyle/>
          <a:p>
            <a:r>
              <a:rPr lang="en-US" dirty="0"/>
              <a:t>Proposed Solution</a:t>
            </a:r>
          </a:p>
        </p:txBody>
      </p:sp>
    </p:spTree>
    <p:extLst>
      <p:ext uri="{BB962C8B-B14F-4D97-AF65-F5344CB8AC3E}">
        <p14:creationId xmlns:p14="http://schemas.microsoft.com/office/powerpoint/2010/main" val="92821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68862-3027-FD26-69DD-1B52C10B0FE2}"/>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9CDA9055-07D5-67D4-CE53-B4DABAE7583D}"/>
              </a:ext>
            </a:extLst>
          </p:cNvPr>
          <p:cNvSpPr/>
          <p:nvPr/>
        </p:nvSpPr>
        <p:spPr>
          <a:xfrm>
            <a:off x="0" y="914244"/>
            <a:ext cx="12191999" cy="5986116"/>
          </a:xfrm>
          <a:prstGeom prst="rect">
            <a:avLst/>
          </a:prstGeom>
          <a:solidFill>
            <a:srgbClr val="2EA443">
              <a:alpha val="17945"/>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32DF1D7-CB3E-7DC9-39A7-ADBB859D51B4}"/>
              </a:ext>
            </a:extLst>
          </p:cNvPr>
          <p:cNvSpPr/>
          <p:nvPr/>
        </p:nvSpPr>
        <p:spPr>
          <a:xfrm>
            <a:off x="-1603241" y="1918281"/>
            <a:ext cx="3636334" cy="3729684"/>
          </a:xfrm>
          <a:prstGeom prst="ellipse">
            <a:avLst/>
          </a:prstGeom>
          <a:solidFill>
            <a:schemeClr val="accent4"/>
          </a:solidFill>
          <a:ln w="28575">
            <a:solidFill>
              <a:srgbClr val="2EA44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D1B29E-ABDB-C8F5-8A17-DFFBEF4A3D85}"/>
              </a:ext>
            </a:extLst>
          </p:cNvPr>
          <p:cNvSpPr>
            <a:spLocks noGrp="1"/>
          </p:cNvSpPr>
          <p:nvPr>
            <p:ph type="ctrTitle"/>
          </p:nvPr>
        </p:nvSpPr>
        <p:spPr/>
        <p:txBody>
          <a:bodyPr/>
          <a:lstStyle/>
          <a:p>
            <a:r>
              <a:rPr lang="en-US" dirty="0"/>
              <a:t>Simplifying Multi-year Analytics</a:t>
            </a:r>
          </a:p>
        </p:txBody>
      </p:sp>
      <p:sp>
        <p:nvSpPr>
          <p:cNvPr id="3" name="Oval 2">
            <a:extLst>
              <a:ext uri="{FF2B5EF4-FFF2-40B4-BE49-F238E27FC236}">
                <a16:creationId xmlns:a16="http://schemas.microsoft.com/office/drawing/2014/main" id="{4EF94B9E-4D07-44EE-2076-06B5B98F4B46}"/>
              </a:ext>
            </a:extLst>
          </p:cNvPr>
          <p:cNvSpPr/>
          <p:nvPr/>
        </p:nvSpPr>
        <p:spPr>
          <a:xfrm>
            <a:off x="-1252365" y="2289250"/>
            <a:ext cx="2987749" cy="2987749"/>
          </a:xfrm>
          <a:prstGeom prst="ellipse">
            <a:avLst/>
          </a:prstGeom>
          <a:solidFill>
            <a:srgbClr val="04622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EC213568-BA8B-DA69-2774-8AC801F0CF9C}"/>
              </a:ext>
            </a:extLst>
          </p:cNvPr>
          <p:cNvSpPr txBox="1">
            <a:spLocks/>
          </p:cNvSpPr>
          <p:nvPr/>
        </p:nvSpPr>
        <p:spPr bwMode="blackWhite">
          <a:xfrm>
            <a:off x="3285458" y="1560260"/>
            <a:ext cx="4086452"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sz="2000" dirty="0">
                <a:solidFill>
                  <a:schemeClr val="tx1"/>
                </a:solidFill>
              </a:rPr>
              <a:t>1.   Aggregating Multi year schema</a:t>
            </a:r>
          </a:p>
        </p:txBody>
      </p:sp>
      <p:sp>
        <p:nvSpPr>
          <p:cNvPr id="33" name="Title 1">
            <a:extLst>
              <a:ext uri="{FF2B5EF4-FFF2-40B4-BE49-F238E27FC236}">
                <a16:creationId xmlns:a16="http://schemas.microsoft.com/office/drawing/2014/main" id="{B37AD85A-11FF-D898-2147-8707A3A08AEA}"/>
              </a:ext>
            </a:extLst>
          </p:cNvPr>
          <p:cNvSpPr txBox="1">
            <a:spLocks/>
          </p:cNvSpPr>
          <p:nvPr/>
        </p:nvSpPr>
        <p:spPr bwMode="blackWhite">
          <a:xfrm>
            <a:off x="3285457" y="3594869"/>
            <a:ext cx="3636327"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sz="2000" dirty="0">
                <a:solidFill>
                  <a:schemeClr val="tx1"/>
                </a:solidFill>
              </a:rPr>
              <a:t>2.   Adding Year field</a:t>
            </a:r>
          </a:p>
        </p:txBody>
      </p:sp>
      <p:sp>
        <p:nvSpPr>
          <p:cNvPr id="34" name="Title 1">
            <a:extLst>
              <a:ext uri="{FF2B5EF4-FFF2-40B4-BE49-F238E27FC236}">
                <a16:creationId xmlns:a16="http://schemas.microsoft.com/office/drawing/2014/main" id="{BD8C6BBE-EF5F-3C24-5CA8-A64677784D01}"/>
              </a:ext>
            </a:extLst>
          </p:cNvPr>
          <p:cNvSpPr txBox="1">
            <a:spLocks/>
          </p:cNvSpPr>
          <p:nvPr/>
        </p:nvSpPr>
        <p:spPr bwMode="blackWhite">
          <a:xfrm>
            <a:off x="3285458" y="5490981"/>
            <a:ext cx="2464203" cy="2769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r>
              <a:rPr lang="en-US" sz="2000" dirty="0">
                <a:solidFill>
                  <a:schemeClr val="tx1"/>
                </a:solidFill>
              </a:rPr>
              <a:t>3.    Partitioning</a:t>
            </a:r>
          </a:p>
        </p:txBody>
      </p:sp>
      <p:sp>
        <p:nvSpPr>
          <p:cNvPr id="36" name="TextBox 35">
            <a:extLst>
              <a:ext uri="{FF2B5EF4-FFF2-40B4-BE49-F238E27FC236}">
                <a16:creationId xmlns:a16="http://schemas.microsoft.com/office/drawing/2014/main" id="{AC79479C-D4E0-55B8-5143-2CC85B4EC5CA}"/>
              </a:ext>
            </a:extLst>
          </p:cNvPr>
          <p:cNvSpPr txBox="1"/>
          <p:nvPr/>
        </p:nvSpPr>
        <p:spPr>
          <a:xfrm>
            <a:off x="3656623" y="5806061"/>
            <a:ext cx="3715279" cy="600164"/>
          </a:xfrm>
          <a:prstGeom prst="rect">
            <a:avLst/>
          </a:prstGeom>
          <a:noFill/>
        </p:spPr>
        <p:txBody>
          <a:bodyPr wrap="square" rtlCol="0">
            <a:spAutoFit/>
          </a:bodyPr>
          <a:lstStyle/>
          <a:p>
            <a:r>
              <a:rPr lang="en-US" sz="1100" i="1" dirty="0"/>
              <a:t>Snowflake has inbuilt powerful partitioning mechanism called micro partitioning which makes sure there's no performance degradation in large tables</a:t>
            </a:r>
          </a:p>
        </p:txBody>
      </p:sp>
      <p:sp>
        <p:nvSpPr>
          <p:cNvPr id="37" name="TextBox 36">
            <a:extLst>
              <a:ext uri="{FF2B5EF4-FFF2-40B4-BE49-F238E27FC236}">
                <a16:creationId xmlns:a16="http://schemas.microsoft.com/office/drawing/2014/main" id="{E11DEBFB-0304-2BFB-36CA-D35E62C75092}"/>
              </a:ext>
            </a:extLst>
          </p:cNvPr>
          <p:cNvSpPr txBox="1"/>
          <p:nvPr/>
        </p:nvSpPr>
        <p:spPr>
          <a:xfrm>
            <a:off x="3595542" y="3967262"/>
            <a:ext cx="3190060" cy="430887"/>
          </a:xfrm>
          <a:prstGeom prst="rect">
            <a:avLst/>
          </a:prstGeom>
          <a:noFill/>
        </p:spPr>
        <p:txBody>
          <a:bodyPr wrap="square" rtlCol="0">
            <a:spAutoFit/>
          </a:bodyPr>
          <a:lstStyle/>
          <a:p>
            <a:r>
              <a:rPr lang="en-US" sz="1100" i="1" dirty="0"/>
              <a:t>Dynamically adding year field to each schema for identification purposes</a:t>
            </a:r>
          </a:p>
        </p:txBody>
      </p:sp>
      <p:sp>
        <p:nvSpPr>
          <p:cNvPr id="38" name="TextBox 37">
            <a:extLst>
              <a:ext uri="{FF2B5EF4-FFF2-40B4-BE49-F238E27FC236}">
                <a16:creationId xmlns:a16="http://schemas.microsoft.com/office/drawing/2014/main" id="{635F41DB-44DE-D781-1603-4EFBA70D9FD6}"/>
              </a:ext>
            </a:extLst>
          </p:cNvPr>
          <p:cNvSpPr txBox="1"/>
          <p:nvPr/>
        </p:nvSpPr>
        <p:spPr>
          <a:xfrm>
            <a:off x="3575100" y="1949186"/>
            <a:ext cx="3796810" cy="261610"/>
          </a:xfrm>
          <a:prstGeom prst="rect">
            <a:avLst/>
          </a:prstGeom>
          <a:noFill/>
        </p:spPr>
        <p:txBody>
          <a:bodyPr wrap="square" rtlCol="0">
            <a:spAutoFit/>
          </a:bodyPr>
          <a:lstStyle/>
          <a:p>
            <a:r>
              <a:rPr lang="en-US" sz="1100" i="1" dirty="0"/>
              <a:t>Aggregate Multi year schemas into one single schema</a:t>
            </a:r>
          </a:p>
        </p:txBody>
      </p:sp>
      <p:pic>
        <p:nvPicPr>
          <p:cNvPr id="55" name="Graphic 54" descr="Branching diagram with solid fill">
            <a:extLst>
              <a:ext uri="{FF2B5EF4-FFF2-40B4-BE49-F238E27FC236}">
                <a16:creationId xmlns:a16="http://schemas.microsoft.com/office/drawing/2014/main" id="{05BFF8E6-089B-3D1E-8901-ACAC5092C6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41173" y="3486589"/>
            <a:ext cx="680452" cy="680452"/>
          </a:xfrm>
          <a:prstGeom prst="rect">
            <a:avLst/>
          </a:prstGeom>
        </p:spPr>
      </p:pic>
      <p:cxnSp>
        <p:nvCxnSpPr>
          <p:cNvPr id="11" name="Elbow Connector 10">
            <a:extLst>
              <a:ext uri="{FF2B5EF4-FFF2-40B4-BE49-F238E27FC236}">
                <a16:creationId xmlns:a16="http://schemas.microsoft.com/office/drawing/2014/main" id="{4C69E7A7-EBE6-8289-9A04-483B64EE92A8}"/>
              </a:ext>
            </a:extLst>
          </p:cNvPr>
          <p:cNvCxnSpPr>
            <a:cxnSpLocks/>
            <a:stCxn id="8" idx="7"/>
          </p:cNvCxnSpPr>
          <p:nvPr/>
        </p:nvCxnSpPr>
        <p:spPr>
          <a:xfrm rot="5400000" flipH="1" flipV="1">
            <a:off x="1878667" y="1459156"/>
            <a:ext cx="627222" cy="1383428"/>
          </a:xfrm>
          <a:prstGeom prst="bentConnector2">
            <a:avLst/>
          </a:prstGeom>
          <a:ln w="28575">
            <a:solidFill>
              <a:srgbClr val="06612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A5CE5A0-CBA9-3264-13CC-AC79D8F3F653}"/>
              </a:ext>
            </a:extLst>
          </p:cNvPr>
          <p:cNvCxnSpPr>
            <a:cxnSpLocks/>
          </p:cNvCxnSpPr>
          <p:nvPr/>
        </p:nvCxnSpPr>
        <p:spPr>
          <a:xfrm>
            <a:off x="2033093" y="3783123"/>
            <a:ext cx="941601" cy="7723"/>
          </a:xfrm>
          <a:prstGeom prst="line">
            <a:avLst/>
          </a:prstGeom>
          <a:ln w="28575">
            <a:solidFill>
              <a:srgbClr val="06612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F3D4E4A-39E1-334E-9AEB-10C38717347A}"/>
              </a:ext>
            </a:extLst>
          </p:cNvPr>
          <p:cNvCxnSpPr>
            <a:cxnSpLocks/>
            <a:stCxn id="8" idx="5"/>
          </p:cNvCxnSpPr>
          <p:nvPr/>
        </p:nvCxnSpPr>
        <p:spPr>
          <a:xfrm rot="16200000" flipH="1">
            <a:off x="1836442" y="4765886"/>
            <a:ext cx="623274" cy="1295031"/>
          </a:xfrm>
          <a:prstGeom prst="bentConnector2">
            <a:avLst/>
          </a:prstGeom>
          <a:ln w="28575">
            <a:solidFill>
              <a:srgbClr val="06612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A3791A-5BDB-C680-5548-713F2A52F085}"/>
              </a:ext>
            </a:extLst>
          </p:cNvPr>
          <p:cNvCxnSpPr/>
          <p:nvPr/>
        </p:nvCxnSpPr>
        <p:spPr>
          <a:xfrm>
            <a:off x="7607521" y="1697068"/>
            <a:ext cx="0" cy="446952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pic>
        <p:nvPicPr>
          <p:cNvPr id="31" name="Graphic 30" descr="Table outline">
            <a:extLst>
              <a:ext uri="{FF2B5EF4-FFF2-40B4-BE49-F238E27FC236}">
                <a16:creationId xmlns:a16="http://schemas.microsoft.com/office/drawing/2014/main" id="{5280176E-6F66-1482-DFE5-4940F4EFBDE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258833" y="2113393"/>
            <a:ext cx="702175" cy="702175"/>
          </a:xfrm>
          <a:prstGeom prst="rect">
            <a:avLst/>
          </a:prstGeom>
        </p:spPr>
      </p:pic>
      <p:pic>
        <p:nvPicPr>
          <p:cNvPr id="39" name="Graphic 38" descr="Table outline">
            <a:extLst>
              <a:ext uri="{FF2B5EF4-FFF2-40B4-BE49-F238E27FC236}">
                <a16:creationId xmlns:a16="http://schemas.microsoft.com/office/drawing/2014/main" id="{B4780E90-1C00-F771-35A6-8723CE6EB8D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511198" y="2113393"/>
            <a:ext cx="702175" cy="702175"/>
          </a:xfrm>
          <a:prstGeom prst="rect">
            <a:avLst/>
          </a:prstGeom>
        </p:spPr>
      </p:pic>
      <p:pic>
        <p:nvPicPr>
          <p:cNvPr id="40" name="Graphic 39" descr="Table outline">
            <a:extLst>
              <a:ext uri="{FF2B5EF4-FFF2-40B4-BE49-F238E27FC236}">
                <a16:creationId xmlns:a16="http://schemas.microsoft.com/office/drawing/2014/main" id="{12095074-7D69-19B8-639B-0673480EAFF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763563" y="2113393"/>
            <a:ext cx="702175" cy="702175"/>
          </a:xfrm>
          <a:prstGeom prst="rect">
            <a:avLst/>
          </a:prstGeom>
        </p:spPr>
      </p:pic>
      <p:pic>
        <p:nvPicPr>
          <p:cNvPr id="41" name="Graphic 40" descr="Table outline">
            <a:extLst>
              <a:ext uri="{FF2B5EF4-FFF2-40B4-BE49-F238E27FC236}">
                <a16:creationId xmlns:a16="http://schemas.microsoft.com/office/drawing/2014/main" id="{329183CD-043E-BD9A-459B-49FBBD4093E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435143" y="4862738"/>
            <a:ext cx="702175" cy="702175"/>
          </a:xfrm>
          <a:prstGeom prst="rect">
            <a:avLst/>
          </a:prstGeom>
        </p:spPr>
      </p:pic>
      <p:cxnSp>
        <p:nvCxnSpPr>
          <p:cNvPr id="44" name="Straight Arrow Connector 43">
            <a:extLst>
              <a:ext uri="{FF2B5EF4-FFF2-40B4-BE49-F238E27FC236}">
                <a16:creationId xmlns:a16="http://schemas.microsoft.com/office/drawing/2014/main" id="{924B3B95-7064-F602-CC1B-1F45DD93C7C2}"/>
              </a:ext>
            </a:extLst>
          </p:cNvPr>
          <p:cNvCxnSpPr/>
          <p:nvPr/>
        </p:nvCxnSpPr>
        <p:spPr>
          <a:xfrm>
            <a:off x="8609920" y="2815568"/>
            <a:ext cx="901277" cy="671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FB014AE-B623-A044-F312-DEB459D115A4}"/>
              </a:ext>
            </a:extLst>
          </p:cNvPr>
          <p:cNvCxnSpPr>
            <a:cxnSpLocks/>
          </p:cNvCxnSpPr>
          <p:nvPr/>
        </p:nvCxnSpPr>
        <p:spPr>
          <a:xfrm>
            <a:off x="9862284" y="2794247"/>
            <a:ext cx="0" cy="710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A51AD29-A102-2573-030D-59857BD0FCFE}"/>
              </a:ext>
            </a:extLst>
          </p:cNvPr>
          <p:cNvCxnSpPr>
            <a:cxnSpLocks/>
          </p:cNvCxnSpPr>
          <p:nvPr/>
        </p:nvCxnSpPr>
        <p:spPr>
          <a:xfrm flipH="1">
            <a:off x="10126071" y="2794247"/>
            <a:ext cx="988579" cy="710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5F490D9-454B-58CC-7677-2668BF8F9F2E}"/>
              </a:ext>
            </a:extLst>
          </p:cNvPr>
          <p:cNvSpPr txBox="1"/>
          <p:nvPr/>
        </p:nvSpPr>
        <p:spPr>
          <a:xfrm>
            <a:off x="8109845" y="1946633"/>
            <a:ext cx="988577" cy="261610"/>
          </a:xfrm>
          <a:prstGeom prst="rect">
            <a:avLst/>
          </a:prstGeom>
          <a:noFill/>
        </p:spPr>
        <p:txBody>
          <a:bodyPr wrap="square" rtlCol="0">
            <a:spAutoFit/>
          </a:bodyPr>
          <a:lstStyle/>
          <a:p>
            <a:r>
              <a:rPr lang="en-US" sz="1100" b="1" i="1" dirty="0"/>
              <a:t>BSTI_2022</a:t>
            </a:r>
          </a:p>
        </p:txBody>
      </p:sp>
      <p:sp>
        <p:nvSpPr>
          <p:cNvPr id="52" name="TextBox 51">
            <a:extLst>
              <a:ext uri="{FF2B5EF4-FFF2-40B4-BE49-F238E27FC236}">
                <a16:creationId xmlns:a16="http://schemas.microsoft.com/office/drawing/2014/main" id="{B7E03766-038B-0BD7-1338-2507B92A9956}"/>
              </a:ext>
            </a:extLst>
          </p:cNvPr>
          <p:cNvSpPr txBox="1"/>
          <p:nvPr/>
        </p:nvSpPr>
        <p:spPr>
          <a:xfrm>
            <a:off x="9414218" y="1946633"/>
            <a:ext cx="988577" cy="261610"/>
          </a:xfrm>
          <a:prstGeom prst="rect">
            <a:avLst/>
          </a:prstGeom>
          <a:noFill/>
        </p:spPr>
        <p:txBody>
          <a:bodyPr wrap="square" rtlCol="0">
            <a:spAutoFit/>
          </a:bodyPr>
          <a:lstStyle/>
          <a:p>
            <a:r>
              <a:rPr lang="en-US" sz="1100" b="1" i="1" dirty="0"/>
              <a:t>BSTI_2023</a:t>
            </a:r>
          </a:p>
        </p:txBody>
      </p:sp>
      <p:sp>
        <p:nvSpPr>
          <p:cNvPr id="53" name="TextBox 52">
            <a:extLst>
              <a:ext uri="{FF2B5EF4-FFF2-40B4-BE49-F238E27FC236}">
                <a16:creationId xmlns:a16="http://schemas.microsoft.com/office/drawing/2014/main" id="{86CCABA5-17EB-2952-4784-BFD9F1F96C22}"/>
              </a:ext>
            </a:extLst>
          </p:cNvPr>
          <p:cNvSpPr txBox="1"/>
          <p:nvPr/>
        </p:nvSpPr>
        <p:spPr>
          <a:xfrm>
            <a:off x="10646465" y="1918281"/>
            <a:ext cx="988577" cy="261610"/>
          </a:xfrm>
          <a:prstGeom prst="rect">
            <a:avLst/>
          </a:prstGeom>
          <a:noFill/>
        </p:spPr>
        <p:txBody>
          <a:bodyPr wrap="square" rtlCol="0">
            <a:spAutoFit/>
          </a:bodyPr>
          <a:lstStyle/>
          <a:p>
            <a:r>
              <a:rPr lang="en-US" sz="1100" b="1" i="1" dirty="0"/>
              <a:t>BSTI_2024</a:t>
            </a:r>
          </a:p>
        </p:txBody>
      </p:sp>
      <p:sp>
        <p:nvSpPr>
          <p:cNvPr id="54" name="TextBox 53">
            <a:extLst>
              <a:ext uri="{FF2B5EF4-FFF2-40B4-BE49-F238E27FC236}">
                <a16:creationId xmlns:a16="http://schemas.microsoft.com/office/drawing/2014/main" id="{1430143E-0A9F-5F66-6B6C-D11EB2F1CAC6}"/>
              </a:ext>
            </a:extLst>
          </p:cNvPr>
          <p:cNvSpPr txBox="1"/>
          <p:nvPr/>
        </p:nvSpPr>
        <p:spPr>
          <a:xfrm>
            <a:off x="9435143" y="4727593"/>
            <a:ext cx="854284" cy="264163"/>
          </a:xfrm>
          <a:prstGeom prst="rect">
            <a:avLst/>
          </a:prstGeom>
          <a:noFill/>
        </p:spPr>
        <p:txBody>
          <a:bodyPr wrap="square" rtlCol="0">
            <a:spAutoFit/>
          </a:bodyPr>
          <a:lstStyle/>
          <a:p>
            <a:r>
              <a:rPr lang="en-US" sz="1100" b="1" i="1" dirty="0" err="1"/>
              <a:t>BSTI_Agg</a:t>
            </a:r>
            <a:endParaRPr lang="en-US" sz="1100" b="1" i="1" dirty="0"/>
          </a:p>
        </p:txBody>
      </p:sp>
      <p:sp>
        <p:nvSpPr>
          <p:cNvPr id="56" name="TextBox 55">
            <a:extLst>
              <a:ext uri="{FF2B5EF4-FFF2-40B4-BE49-F238E27FC236}">
                <a16:creationId xmlns:a16="http://schemas.microsoft.com/office/drawing/2014/main" id="{3D772663-1EAE-75E5-FC1D-17FE809BC88D}"/>
              </a:ext>
            </a:extLst>
          </p:cNvPr>
          <p:cNvSpPr txBox="1"/>
          <p:nvPr/>
        </p:nvSpPr>
        <p:spPr>
          <a:xfrm>
            <a:off x="8919973" y="3720450"/>
            <a:ext cx="2194677" cy="261610"/>
          </a:xfrm>
          <a:prstGeom prst="rect">
            <a:avLst/>
          </a:prstGeom>
          <a:noFill/>
        </p:spPr>
        <p:txBody>
          <a:bodyPr wrap="square" rtlCol="0">
            <a:spAutoFit/>
          </a:bodyPr>
          <a:lstStyle/>
          <a:p>
            <a:r>
              <a:rPr lang="en-US" sz="1100" b="1" i="1" dirty="0"/>
              <a:t>Add Year Column dynamically</a:t>
            </a:r>
          </a:p>
        </p:txBody>
      </p:sp>
      <p:cxnSp>
        <p:nvCxnSpPr>
          <p:cNvPr id="57" name="Straight Arrow Connector 56">
            <a:extLst>
              <a:ext uri="{FF2B5EF4-FFF2-40B4-BE49-F238E27FC236}">
                <a16:creationId xmlns:a16="http://schemas.microsoft.com/office/drawing/2014/main" id="{66718F38-14BB-5121-3F42-A2A2137D82C0}"/>
              </a:ext>
            </a:extLst>
          </p:cNvPr>
          <p:cNvCxnSpPr>
            <a:cxnSpLocks/>
          </p:cNvCxnSpPr>
          <p:nvPr/>
        </p:nvCxnSpPr>
        <p:spPr>
          <a:xfrm>
            <a:off x="9862284" y="3995733"/>
            <a:ext cx="0" cy="710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26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6" grpId="0"/>
      <p:bldP spid="37" grpId="0"/>
      <p:bldP spid="38" grpId="0"/>
      <p:bldP spid="51" grpId="0"/>
      <p:bldP spid="52" grpId="0"/>
      <p:bldP spid="53" grpId="0"/>
      <p:bldP spid="54" grpId="0"/>
      <p:bldP spid="5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0658-15BA-E7A2-9334-9E2A1C9E5C51}"/>
              </a:ext>
            </a:extLst>
          </p:cNvPr>
          <p:cNvSpPr>
            <a:spLocks noGrp="1"/>
          </p:cNvSpPr>
          <p:nvPr>
            <p:ph type="ctrTitle"/>
          </p:nvPr>
        </p:nvSpPr>
        <p:spPr/>
        <p:txBody>
          <a:bodyPr/>
          <a:lstStyle/>
          <a:p>
            <a:r>
              <a:rPr lang="en-US" dirty="0"/>
              <a:t>POC using snowflake free tier account</a:t>
            </a:r>
          </a:p>
        </p:txBody>
      </p:sp>
      <p:sp>
        <p:nvSpPr>
          <p:cNvPr id="5" name="Date Placeholder 4">
            <a:extLst>
              <a:ext uri="{FF2B5EF4-FFF2-40B4-BE49-F238E27FC236}">
                <a16:creationId xmlns:a16="http://schemas.microsoft.com/office/drawing/2014/main" id="{EE312AB1-7CC7-7421-E156-E8A82F7C9E62}"/>
              </a:ext>
            </a:extLst>
          </p:cNvPr>
          <p:cNvSpPr>
            <a:spLocks noGrp="1"/>
          </p:cNvSpPr>
          <p:nvPr>
            <p:ph type="dt" sz="half" idx="10"/>
          </p:nvPr>
        </p:nvSpPr>
        <p:spPr>
          <a:xfrm>
            <a:off x="8926249" y="6220740"/>
            <a:ext cx="1021891" cy="323968"/>
          </a:xfrm>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C73174BD-174B-202D-6AC3-24F923AA4F6E}"/>
              </a:ext>
            </a:extLst>
          </p:cNvPr>
          <p:cNvSpPr>
            <a:spLocks noGrp="1"/>
          </p:cNvSpPr>
          <p:nvPr>
            <p:ph type="sldNum" sz="quarter" idx="12"/>
          </p:nvPr>
        </p:nvSpPr>
        <p:spPr>
          <a:xfrm>
            <a:off x="10096500" y="6200875"/>
            <a:ext cx="487680" cy="365760"/>
          </a:xfrm>
        </p:spPr>
        <p:txBody>
          <a:bodyPr/>
          <a:lstStyle/>
          <a:p>
            <a:fld id="{8A7A6979-0714-4377-B894-6BE4C2D6E202}" type="slidenum">
              <a:rPr lang="en-US" smtClean="0"/>
              <a:pPr/>
              <a:t>7</a:t>
            </a:fld>
            <a:endParaRPr lang="en-US" dirty="0"/>
          </a:p>
        </p:txBody>
      </p:sp>
      <p:pic>
        <p:nvPicPr>
          <p:cNvPr id="9" name="Picture 8" descr="A screenshot of a computer&#10;&#10;Description automatically generated">
            <a:extLst>
              <a:ext uri="{FF2B5EF4-FFF2-40B4-BE49-F238E27FC236}">
                <a16:creationId xmlns:a16="http://schemas.microsoft.com/office/drawing/2014/main" id="{8F18DEED-71AE-9FDB-6529-87073E419792}"/>
              </a:ext>
            </a:extLst>
          </p:cNvPr>
          <p:cNvPicPr>
            <a:picLocks noChangeAspect="1"/>
          </p:cNvPicPr>
          <p:nvPr/>
        </p:nvPicPr>
        <p:blipFill>
          <a:blip r:embed="rId2"/>
          <a:stretch>
            <a:fillRect/>
          </a:stretch>
        </p:blipFill>
        <p:spPr>
          <a:xfrm>
            <a:off x="48289" y="2090056"/>
            <a:ext cx="6047711" cy="3336447"/>
          </a:xfrm>
          <a:prstGeom prst="rect">
            <a:avLst/>
          </a:prstGeom>
          <a:ln>
            <a:solidFill>
              <a:schemeClr val="tx1"/>
            </a:solidFill>
          </a:ln>
        </p:spPr>
      </p:pic>
      <p:pic>
        <p:nvPicPr>
          <p:cNvPr id="11" name="Picture 10" descr="A screenshot of a computer&#10;&#10;Description automatically generated">
            <a:extLst>
              <a:ext uri="{FF2B5EF4-FFF2-40B4-BE49-F238E27FC236}">
                <a16:creationId xmlns:a16="http://schemas.microsoft.com/office/drawing/2014/main" id="{FDD5973C-D5D5-2151-03C8-B8A7914463BB}"/>
              </a:ext>
            </a:extLst>
          </p:cNvPr>
          <p:cNvPicPr>
            <a:picLocks noChangeAspect="1"/>
          </p:cNvPicPr>
          <p:nvPr/>
        </p:nvPicPr>
        <p:blipFill>
          <a:blip r:embed="rId3"/>
          <a:stretch>
            <a:fillRect/>
          </a:stretch>
        </p:blipFill>
        <p:spPr>
          <a:xfrm>
            <a:off x="6215376" y="2090056"/>
            <a:ext cx="5928335" cy="3336447"/>
          </a:xfrm>
          <a:prstGeom prst="rect">
            <a:avLst/>
          </a:prstGeom>
          <a:ln>
            <a:solidFill>
              <a:schemeClr val="tx1"/>
            </a:solidFill>
          </a:ln>
        </p:spPr>
      </p:pic>
      <p:sp>
        <p:nvSpPr>
          <p:cNvPr id="12" name="TextBox 11">
            <a:extLst>
              <a:ext uri="{FF2B5EF4-FFF2-40B4-BE49-F238E27FC236}">
                <a16:creationId xmlns:a16="http://schemas.microsoft.com/office/drawing/2014/main" id="{0D30278F-3481-D838-75C9-B8EB39940894}"/>
              </a:ext>
            </a:extLst>
          </p:cNvPr>
          <p:cNvSpPr txBox="1"/>
          <p:nvPr/>
        </p:nvSpPr>
        <p:spPr>
          <a:xfrm>
            <a:off x="1913904" y="2778035"/>
            <a:ext cx="1158240" cy="444137"/>
          </a:xfrm>
          <a:prstGeom prst="rect">
            <a:avLst/>
          </a:prstGeom>
          <a:noFill/>
          <a:ln w="28575">
            <a:solidFill>
              <a:srgbClr val="FF0000"/>
            </a:solidFill>
            <a:prstDash val="solid"/>
          </a:ln>
        </p:spPr>
        <p:txBody>
          <a:bodyPr wrap="square" rtlCol="0">
            <a:spAutoFit/>
          </a:bodyPr>
          <a:lstStyle/>
          <a:p>
            <a:endParaRPr lang="en-US" dirty="0"/>
          </a:p>
        </p:txBody>
      </p:sp>
      <p:sp>
        <p:nvSpPr>
          <p:cNvPr id="14" name="TextBox 13">
            <a:extLst>
              <a:ext uri="{FF2B5EF4-FFF2-40B4-BE49-F238E27FC236}">
                <a16:creationId xmlns:a16="http://schemas.microsoft.com/office/drawing/2014/main" id="{B760AC8F-1B96-6F72-9041-604B77CFA8BC}"/>
              </a:ext>
            </a:extLst>
          </p:cNvPr>
          <p:cNvSpPr txBox="1"/>
          <p:nvPr/>
        </p:nvSpPr>
        <p:spPr>
          <a:xfrm>
            <a:off x="176544" y="4384766"/>
            <a:ext cx="5928334" cy="1041737"/>
          </a:xfrm>
          <a:prstGeom prst="rect">
            <a:avLst/>
          </a:prstGeom>
          <a:noFill/>
          <a:ln w="28575">
            <a:solidFill>
              <a:srgbClr val="FF0000"/>
            </a:solidFill>
            <a:prstDash val="solid"/>
          </a:ln>
        </p:spPr>
        <p:txBody>
          <a:bodyPr wrap="square" rtlCol="0">
            <a:spAutoFit/>
          </a:bodyPr>
          <a:lstStyle/>
          <a:p>
            <a:endParaRPr lang="en-US" dirty="0"/>
          </a:p>
        </p:txBody>
      </p:sp>
      <p:sp>
        <p:nvSpPr>
          <p:cNvPr id="15" name="TextBox 14">
            <a:extLst>
              <a:ext uri="{FF2B5EF4-FFF2-40B4-BE49-F238E27FC236}">
                <a16:creationId xmlns:a16="http://schemas.microsoft.com/office/drawing/2014/main" id="{B6A7778F-B9B6-B264-4EC2-9BD6D1C62DD2}"/>
              </a:ext>
            </a:extLst>
          </p:cNvPr>
          <p:cNvSpPr txBox="1"/>
          <p:nvPr/>
        </p:nvSpPr>
        <p:spPr>
          <a:xfrm>
            <a:off x="7961615" y="2843355"/>
            <a:ext cx="1158240" cy="444137"/>
          </a:xfrm>
          <a:prstGeom prst="rect">
            <a:avLst/>
          </a:prstGeom>
          <a:noFill/>
          <a:ln w="28575">
            <a:solidFill>
              <a:srgbClr val="FF0000"/>
            </a:solidFill>
            <a:prstDash val="solid"/>
          </a:ln>
        </p:spPr>
        <p:txBody>
          <a:bodyPr wrap="square" rtlCol="0">
            <a:spAutoFit/>
          </a:bodyPr>
          <a:lstStyle/>
          <a:p>
            <a:endParaRPr lang="en-US" dirty="0"/>
          </a:p>
        </p:txBody>
      </p:sp>
      <p:sp>
        <p:nvSpPr>
          <p:cNvPr id="16" name="TextBox 15">
            <a:extLst>
              <a:ext uri="{FF2B5EF4-FFF2-40B4-BE49-F238E27FC236}">
                <a16:creationId xmlns:a16="http://schemas.microsoft.com/office/drawing/2014/main" id="{756656FC-D442-EC6B-18B2-E9A1F62E22EF}"/>
              </a:ext>
            </a:extLst>
          </p:cNvPr>
          <p:cNvSpPr txBox="1"/>
          <p:nvPr/>
        </p:nvSpPr>
        <p:spPr>
          <a:xfrm>
            <a:off x="6233133" y="4384766"/>
            <a:ext cx="5928334" cy="1041737"/>
          </a:xfrm>
          <a:prstGeom prst="rect">
            <a:avLst/>
          </a:prstGeom>
          <a:noFill/>
          <a:ln w="28575">
            <a:solidFill>
              <a:srgbClr val="FF0000"/>
            </a:solidFill>
            <a:prstDash val="solid"/>
          </a:ln>
        </p:spPr>
        <p:txBody>
          <a:bodyPr wrap="square" rtlCol="0">
            <a:spAutoFit/>
          </a:bodyPr>
          <a:lstStyle/>
          <a:p>
            <a:endParaRPr lang="en-US" dirty="0"/>
          </a:p>
        </p:txBody>
      </p:sp>
      <p:sp>
        <p:nvSpPr>
          <p:cNvPr id="18" name="TextBox 17">
            <a:extLst>
              <a:ext uri="{FF2B5EF4-FFF2-40B4-BE49-F238E27FC236}">
                <a16:creationId xmlns:a16="http://schemas.microsoft.com/office/drawing/2014/main" id="{45FF6495-C9EA-75C9-4807-A055EA78E1BF}"/>
              </a:ext>
            </a:extLst>
          </p:cNvPr>
          <p:cNvSpPr txBox="1"/>
          <p:nvPr/>
        </p:nvSpPr>
        <p:spPr>
          <a:xfrm>
            <a:off x="790462" y="1578036"/>
            <a:ext cx="4563363" cy="369332"/>
          </a:xfrm>
          <a:prstGeom prst="rect">
            <a:avLst/>
          </a:prstGeom>
          <a:noFill/>
        </p:spPr>
        <p:txBody>
          <a:bodyPr wrap="square">
            <a:spAutoFit/>
          </a:bodyPr>
          <a:lstStyle/>
          <a:p>
            <a:r>
              <a:rPr lang="en-US" b="1" i="1" dirty="0"/>
              <a:t>Query Time in Aggregating Master Table</a:t>
            </a:r>
          </a:p>
        </p:txBody>
      </p:sp>
      <p:sp>
        <p:nvSpPr>
          <p:cNvPr id="20" name="TextBox 19">
            <a:extLst>
              <a:ext uri="{FF2B5EF4-FFF2-40B4-BE49-F238E27FC236}">
                <a16:creationId xmlns:a16="http://schemas.microsoft.com/office/drawing/2014/main" id="{56D5199E-4910-7BF4-9642-84AAEE3C98E2}"/>
              </a:ext>
            </a:extLst>
          </p:cNvPr>
          <p:cNvSpPr txBox="1"/>
          <p:nvPr/>
        </p:nvSpPr>
        <p:spPr>
          <a:xfrm>
            <a:off x="7407773" y="1575110"/>
            <a:ext cx="3579053" cy="369332"/>
          </a:xfrm>
          <a:prstGeom prst="rect">
            <a:avLst/>
          </a:prstGeom>
          <a:noFill/>
        </p:spPr>
        <p:txBody>
          <a:bodyPr wrap="square">
            <a:spAutoFit/>
          </a:bodyPr>
          <a:lstStyle/>
          <a:p>
            <a:r>
              <a:rPr lang="en-US" b="1" i="1" dirty="0"/>
              <a:t>Query Time in Joining Tables</a:t>
            </a:r>
          </a:p>
        </p:txBody>
      </p:sp>
      <p:sp>
        <p:nvSpPr>
          <p:cNvPr id="3" name="TextBox 14">
            <a:extLst>
              <a:ext uri="{FF2B5EF4-FFF2-40B4-BE49-F238E27FC236}">
                <a16:creationId xmlns:a16="http://schemas.microsoft.com/office/drawing/2014/main" id="{94C8955E-1B4B-B096-EBDA-0AF05665FD4C}"/>
              </a:ext>
            </a:extLst>
          </p:cNvPr>
          <p:cNvSpPr txBox="1"/>
          <p:nvPr/>
        </p:nvSpPr>
        <p:spPr>
          <a:xfrm>
            <a:off x="-455713" y="5644752"/>
            <a:ext cx="7192847" cy="363048"/>
          </a:xfrm>
          <a:prstGeom prst="rect">
            <a:avLst/>
          </a:prstGeom>
        </p:spPr>
        <p:txBody>
          <a:bodyPr wrap="square" lIns="0" tIns="0" rIns="0" bIns="0" rtlCol="0" anchor="t">
            <a:spAutoFit/>
          </a:bodyPr>
          <a:lstStyle/>
          <a:p>
            <a:pPr algn="ctr">
              <a:lnSpc>
                <a:spcPts val="3079"/>
              </a:lnSpc>
              <a:spcBef>
                <a:spcPct val="0"/>
              </a:spcBef>
            </a:pPr>
            <a:r>
              <a:rPr lang="en-US" sz="2199" b="1" dirty="0">
                <a:solidFill>
                  <a:srgbClr val="000000"/>
                </a:solidFill>
                <a:latin typeface="+mj-lt"/>
                <a:ea typeface="Canva Sans Bold"/>
                <a:cs typeface="Canva Sans Bold"/>
                <a:sym typeface="Canva Sans Bold"/>
              </a:rPr>
              <a:t>Query Times Decreased by </a:t>
            </a:r>
            <a:r>
              <a:rPr lang="en-US" sz="2199" b="1" dirty="0">
                <a:solidFill>
                  <a:srgbClr val="2EA443"/>
                </a:solidFill>
                <a:latin typeface="+mj-lt"/>
                <a:ea typeface="Canva Sans Bold"/>
                <a:cs typeface="Canva Sans Bold"/>
                <a:sym typeface="Canva Sans Bold"/>
              </a:rPr>
              <a:t>more than 50%</a:t>
            </a:r>
          </a:p>
        </p:txBody>
      </p:sp>
    </p:spTree>
    <p:extLst>
      <p:ext uri="{BB962C8B-B14F-4D97-AF65-F5344CB8AC3E}">
        <p14:creationId xmlns:p14="http://schemas.microsoft.com/office/powerpoint/2010/main" val="1958576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2296F-3F22-D7BB-AE35-D8CB8834C9AF}"/>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F5F751D6-B6AD-2D42-134D-4B4097DBFA64}"/>
              </a:ext>
            </a:extLst>
          </p:cNvPr>
          <p:cNvSpPr>
            <a:spLocks noGrp="1"/>
          </p:cNvSpPr>
          <p:nvPr>
            <p:ph type="dt" sz="half" idx="10"/>
          </p:nvPr>
        </p:nvSpPr>
        <p:spPr>
          <a:xfrm>
            <a:off x="8926249" y="6220740"/>
            <a:ext cx="1021891" cy="323968"/>
          </a:xfrm>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261494DA-9B9F-D263-5493-F7996EE8AC7A}"/>
              </a:ext>
            </a:extLst>
          </p:cNvPr>
          <p:cNvSpPr>
            <a:spLocks noGrp="1"/>
          </p:cNvSpPr>
          <p:nvPr>
            <p:ph type="sldNum" sz="quarter" idx="12"/>
          </p:nvPr>
        </p:nvSpPr>
        <p:spPr>
          <a:xfrm>
            <a:off x="10096500" y="6200875"/>
            <a:ext cx="487680" cy="365760"/>
          </a:xfrm>
        </p:spPr>
        <p:txBody>
          <a:bodyPr/>
          <a:lstStyle/>
          <a:p>
            <a:fld id="{8A7A6979-0714-4377-B894-6BE4C2D6E202}" type="slidenum">
              <a:rPr lang="en-US" smtClean="0"/>
              <a:pPr/>
              <a:t>8</a:t>
            </a:fld>
            <a:endParaRPr lang="en-US" dirty="0"/>
          </a:p>
        </p:txBody>
      </p:sp>
      <p:sp>
        <p:nvSpPr>
          <p:cNvPr id="8" name="TextBox 7">
            <a:extLst>
              <a:ext uri="{FF2B5EF4-FFF2-40B4-BE49-F238E27FC236}">
                <a16:creationId xmlns:a16="http://schemas.microsoft.com/office/drawing/2014/main" id="{C81B6360-9EE5-49EA-A8EF-50367F6ACFDF}"/>
              </a:ext>
            </a:extLst>
          </p:cNvPr>
          <p:cNvSpPr txBox="1"/>
          <p:nvPr/>
        </p:nvSpPr>
        <p:spPr>
          <a:xfrm>
            <a:off x="2107520" y="2515655"/>
            <a:ext cx="7892016" cy="369332"/>
          </a:xfrm>
          <a:prstGeom prst="rect">
            <a:avLst/>
          </a:prstGeom>
          <a:noFill/>
        </p:spPr>
        <p:txBody>
          <a:bodyPr wrap="square">
            <a:spAutoFit/>
          </a:bodyPr>
          <a:lstStyle/>
          <a:p>
            <a:pPr algn="l"/>
            <a:r>
              <a:rPr lang="en-US" b="1" dirty="0">
                <a:solidFill>
                  <a:srgbClr val="2EA443"/>
                </a:solidFill>
                <a:latin typeface="Aptos" panose="020B0004020202020204" pitchFamily="34" charset="0"/>
              </a:rPr>
              <a:t>1) Simplifying multi-year analytics</a:t>
            </a:r>
            <a:endParaRPr lang="en-US" dirty="0">
              <a:solidFill>
                <a:srgbClr val="2EA443"/>
              </a:solidFill>
              <a:latin typeface="Aptos" panose="020B0004020202020204" pitchFamily="34" charset="0"/>
            </a:endParaRPr>
          </a:p>
        </p:txBody>
      </p:sp>
      <p:sp>
        <p:nvSpPr>
          <p:cNvPr id="10" name="TextBox 9">
            <a:extLst>
              <a:ext uri="{FF2B5EF4-FFF2-40B4-BE49-F238E27FC236}">
                <a16:creationId xmlns:a16="http://schemas.microsoft.com/office/drawing/2014/main" id="{2DDC30C7-B3A6-B5CD-9746-06ADB5BB1EAD}"/>
              </a:ext>
            </a:extLst>
          </p:cNvPr>
          <p:cNvSpPr txBox="1"/>
          <p:nvPr/>
        </p:nvSpPr>
        <p:spPr>
          <a:xfrm>
            <a:off x="1491343" y="2974303"/>
            <a:ext cx="9209314" cy="523220"/>
          </a:xfrm>
          <a:prstGeom prst="rect">
            <a:avLst/>
          </a:prstGeom>
          <a:noFill/>
        </p:spPr>
        <p:txBody>
          <a:bodyPr wrap="square">
            <a:spAutoFit/>
          </a:bodyPr>
          <a:lstStyle/>
          <a:p>
            <a:pPr algn="l"/>
            <a:r>
              <a:rPr lang="en-US" sz="2800" b="1" dirty="0">
                <a:solidFill>
                  <a:srgbClr val="06612E"/>
                </a:solidFill>
                <a:latin typeface="Aptos" panose="020B0004020202020204" pitchFamily="34" charset="0"/>
              </a:rPr>
              <a:t>2) Data Modeling using Kimbell Modeling</a:t>
            </a:r>
          </a:p>
        </p:txBody>
      </p:sp>
      <p:sp>
        <p:nvSpPr>
          <p:cNvPr id="2" name="TextBox 1">
            <a:extLst>
              <a:ext uri="{FF2B5EF4-FFF2-40B4-BE49-F238E27FC236}">
                <a16:creationId xmlns:a16="http://schemas.microsoft.com/office/drawing/2014/main" id="{CBAB968F-861C-65C5-2128-8FDA87F2B25E}"/>
              </a:ext>
            </a:extLst>
          </p:cNvPr>
          <p:cNvSpPr txBox="1"/>
          <p:nvPr/>
        </p:nvSpPr>
        <p:spPr>
          <a:xfrm>
            <a:off x="2149992" y="3586839"/>
            <a:ext cx="7892016" cy="369332"/>
          </a:xfrm>
          <a:prstGeom prst="rect">
            <a:avLst/>
          </a:prstGeom>
          <a:noFill/>
        </p:spPr>
        <p:txBody>
          <a:bodyPr wrap="square">
            <a:spAutoFit/>
          </a:bodyPr>
          <a:lstStyle/>
          <a:p>
            <a:pPr algn="l"/>
            <a:r>
              <a:rPr lang="en-US" dirty="0">
                <a:solidFill>
                  <a:srgbClr val="2EA443"/>
                </a:solidFill>
                <a:latin typeface="Aptos" panose="020B0004020202020204" pitchFamily="34" charset="0"/>
              </a:rPr>
              <a:t>3) </a:t>
            </a:r>
            <a:r>
              <a:rPr lang="en-US" b="1" dirty="0">
                <a:solidFill>
                  <a:srgbClr val="2EA443"/>
                </a:solidFill>
                <a:latin typeface="Aptos" panose="020B0004020202020204" pitchFamily="34" charset="0"/>
              </a:rPr>
              <a:t>Data Governance</a:t>
            </a:r>
            <a:endParaRPr lang="en-US" dirty="0">
              <a:solidFill>
                <a:srgbClr val="2EA443"/>
              </a:solidFill>
              <a:latin typeface="Aptos" panose="020B0004020202020204" pitchFamily="34" charset="0"/>
            </a:endParaRPr>
          </a:p>
        </p:txBody>
      </p:sp>
    </p:spTree>
    <p:extLst>
      <p:ext uri="{BB962C8B-B14F-4D97-AF65-F5344CB8AC3E}">
        <p14:creationId xmlns:p14="http://schemas.microsoft.com/office/powerpoint/2010/main" val="3496107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1779E-9EBE-9C07-33CE-FB1E9C9A077D}"/>
              </a:ext>
            </a:extLst>
          </p:cNvPr>
          <p:cNvSpPr>
            <a:spLocks noGrp="1"/>
          </p:cNvSpPr>
          <p:nvPr>
            <p:ph type="ctrTitle"/>
          </p:nvPr>
        </p:nvSpPr>
        <p:spPr/>
        <p:txBody>
          <a:bodyPr/>
          <a:lstStyle/>
          <a:p>
            <a:r>
              <a:rPr lang="en-US" dirty="0"/>
              <a:t>Current Structure</a:t>
            </a:r>
          </a:p>
        </p:txBody>
      </p:sp>
      <p:sp>
        <p:nvSpPr>
          <p:cNvPr id="5" name="Date Placeholder 4">
            <a:extLst>
              <a:ext uri="{FF2B5EF4-FFF2-40B4-BE49-F238E27FC236}">
                <a16:creationId xmlns:a16="http://schemas.microsoft.com/office/drawing/2014/main" id="{C8BAA6CE-7470-3DB1-3BCC-4C228C13A258}"/>
              </a:ext>
            </a:extLst>
          </p:cNvPr>
          <p:cNvSpPr>
            <a:spLocks noGrp="1"/>
          </p:cNvSpPr>
          <p:nvPr>
            <p:ph type="dt" sz="half" idx="10"/>
          </p:nvPr>
        </p:nvSpPr>
        <p:spPr/>
        <p:txBody>
          <a:bodyPr/>
          <a:lstStyle/>
          <a:p>
            <a:fld id="{D47A9A36-4EB0-BF46-AE48-7CDA251B954B}" type="datetime1">
              <a:rPr lang="en-US" smtClean="0"/>
              <a:t>3/27/2025</a:t>
            </a:fld>
            <a:endParaRPr lang="en-US" dirty="0"/>
          </a:p>
        </p:txBody>
      </p:sp>
      <p:sp>
        <p:nvSpPr>
          <p:cNvPr id="6" name="Slide Number Placeholder 5">
            <a:extLst>
              <a:ext uri="{FF2B5EF4-FFF2-40B4-BE49-F238E27FC236}">
                <a16:creationId xmlns:a16="http://schemas.microsoft.com/office/drawing/2014/main" id="{AD367EBB-8637-6EE1-F64B-EE098021EA81}"/>
              </a:ext>
            </a:extLst>
          </p:cNvPr>
          <p:cNvSpPr>
            <a:spLocks noGrp="1"/>
          </p:cNvSpPr>
          <p:nvPr>
            <p:ph type="sldNum" sz="quarter" idx="12"/>
          </p:nvPr>
        </p:nvSpPr>
        <p:spPr/>
        <p:txBody>
          <a:bodyPr/>
          <a:lstStyle/>
          <a:p>
            <a:fld id="{8A7A6979-0714-4377-B894-6BE4C2D6E202}" type="slidenum">
              <a:rPr lang="en-US" smtClean="0"/>
              <a:pPr/>
              <a:t>9</a:t>
            </a:fld>
            <a:endParaRPr lang="en-US" dirty="0"/>
          </a:p>
        </p:txBody>
      </p:sp>
      <p:pic>
        <p:nvPicPr>
          <p:cNvPr id="8" name="Picture 7" descr="A computer screen shot of a chart&#10;&#10;Description automatically generated">
            <a:extLst>
              <a:ext uri="{FF2B5EF4-FFF2-40B4-BE49-F238E27FC236}">
                <a16:creationId xmlns:a16="http://schemas.microsoft.com/office/drawing/2014/main" id="{BC9D72B1-26F0-E67A-0F28-BF38C10A54F6}"/>
              </a:ext>
            </a:extLst>
          </p:cNvPr>
          <p:cNvPicPr>
            <a:picLocks noChangeAspect="1"/>
          </p:cNvPicPr>
          <p:nvPr/>
        </p:nvPicPr>
        <p:blipFill>
          <a:blip r:embed="rId2"/>
          <a:stretch>
            <a:fillRect/>
          </a:stretch>
        </p:blipFill>
        <p:spPr>
          <a:xfrm>
            <a:off x="2133599" y="1165844"/>
            <a:ext cx="7287530" cy="5034960"/>
          </a:xfrm>
          <a:prstGeom prst="rect">
            <a:avLst/>
          </a:prstGeom>
        </p:spPr>
      </p:pic>
    </p:spTree>
    <p:extLst>
      <p:ext uri="{BB962C8B-B14F-4D97-AF65-F5344CB8AC3E}">
        <p14:creationId xmlns:p14="http://schemas.microsoft.com/office/powerpoint/2010/main" val="1594500822"/>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C3331F77-FEA5-BF47-A3F4-E4829FE02237}" vid="{60263B1E-E418-7448-9383-F855BEE64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Co-Brand_Powerpoint</Template>
  <TotalTime>3462</TotalTime>
  <Words>1527</Words>
  <Application>Microsoft Office PowerPoint</Application>
  <PresentationFormat>Widescreen</PresentationFormat>
  <Paragraphs>342</Paragraphs>
  <Slides>27</Slides>
  <Notes>1</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Purdue2</vt:lpstr>
      <vt:lpstr>Optimizing Data Management: Building an Enterprise Data Warehouse for AgReliant Genetics</vt:lpstr>
      <vt:lpstr>Problem Statement</vt:lpstr>
      <vt:lpstr>Project Plan with Refined Scope</vt:lpstr>
      <vt:lpstr>Snowflake Features</vt:lpstr>
      <vt:lpstr>Proposed Solution</vt:lpstr>
      <vt:lpstr>Simplifying Multi-year Analytics</vt:lpstr>
      <vt:lpstr>POC using snowflake free tier account</vt:lpstr>
      <vt:lpstr>PowerPoint Presentation</vt:lpstr>
      <vt:lpstr>Current Structure</vt:lpstr>
      <vt:lpstr>Data Modeling using Kimball Modeling</vt:lpstr>
      <vt:lpstr>Data Modeling using Kimball Modeling </vt:lpstr>
      <vt:lpstr>Create Fact Table</vt:lpstr>
      <vt:lpstr>Create Dimension Table</vt:lpstr>
      <vt:lpstr>Create Data Marts</vt:lpstr>
      <vt:lpstr>Before Data Modeling</vt:lpstr>
      <vt:lpstr>After Data Modeling</vt:lpstr>
      <vt:lpstr>PowerPoint Presentation</vt:lpstr>
      <vt:lpstr>Data Governance Policies</vt:lpstr>
      <vt:lpstr>Data Governance Policies</vt:lpstr>
      <vt:lpstr>Data Governance Policies</vt:lpstr>
      <vt:lpstr>Data Governance Policies</vt:lpstr>
      <vt:lpstr>Final Takeaways and Strategic Recommendations</vt:lpstr>
      <vt:lpstr>References</vt:lpstr>
      <vt:lpstr>PowerPoint Presentation</vt:lpstr>
      <vt:lpstr>After Data Modeling</vt:lpstr>
      <vt:lpstr>Agreliant revenue reporting before and after Kimball Modeling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Lanham, Matthew A</dc:creator>
  <cp:lastModifiedBy>Rohan Raveendran</cp:lastModifiedBy>
  <cp:revision>23</cp:revision>
  <dcterms:created xsi:type="dcterms:W3CDTF">2024-01-10T17:46:35Z</dcterms:created>
  <dcterms:modified xsi:type="dcterms:W3CDTF">2025-03-27T16:26:30Z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2023-02-01T19:33:41Z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1fcd283c-6b68-4694-bc56-c77c15714632</vt:lpwstr>
  </property>
  <property fmtid="{D5CDD505-2E9C-101B-9397-08002B2CF9AE}" pid="8" name="MSIP_Label_4044bd30-2ed7-4c9d-9d12-46200872a97b_ContentBits">
    <vt:lpwstr>0</vt:lpwstr>
  </property>
</Properties>
</file>